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7" r:id="rId2"/>
    <p:sldId id="261" r:id="rId3"/>
    <p:sldId id="262" r:id="rId4"/>
    <p:sldId id="263" r:id="rId5"/>
    <p:sldId id="264" r:id="rId6"/>
    <p:sldId id="265" r:id="rId7"/>
    <p:sldId id="266" r:id="rId8"/>
    <p:sldId id="274" r:id="rId9"/>
    <p:sldId id="275" r:id="rId10"/>
    <p:sldId id="276" r:id="rId11"/>
    <p:sldId id="277" r:id="rId12"/>
    <p:sldId id="278" r:id="rId13"/>
    <p:sldId id="279" r:id="rId14"/>
    <p:sldId id="280" r:id="rId15"/>
    <p:sldId id="281" r:id="rId16"/>
    <p:sldId id="282" r:id="rId17"/>
    <p:sldId id="267" r:id="rId18"/>
    <p:sldId id="268" r:id="rId19"/>
    <p:sldId id="283" r:id="rId20"/>
    <p:sldId id="272" r:id="rId21"/>
    <p:sldId id="284" r:id="rId22"/>
    <p:sldId id="271" r:id="rId23"/>
    <p:sldId id="269" r:id="rId24"/>
    <p:sldId id="273" r:id="rId25"/>
    <p:sldId id="285" r:id="rId26"/>
    <p:sldId id="286" r:id="rId27"/>
    <p:sldId id="270" r:id="rId28"/>
    <p:sldId id="287" r:id="rId29"/>
    <p:sldId id="288" r:id="rId30"/>
    <p:sldId id="289"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58" autoAdjust="0"/>
    <p:restoredTop sz="94660"/>
  </p:normalViewPr>
  <p:slideViewPr>
    <p:cSldViewPr snapToGrid="0">
      <p:cViewPr varScale="1">
        <p:scale>
          <a:sx n="108" d="100"/>
          <a:sy n="108" d="100"/>
        </p:scale>
        <p:origin x="47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A2234CA-54BA-0F46-ADA6-1833FA305967}" type="datetimeFigureOut">
              <a:rPr lang="en-US" smtClean="0"/>
              <a:t>10/18/2020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C48BBD-CC84-1B42-B86A-18E2D5D174BD}" type="slidenum">
              <a:rPr lang="en-US" smtClean="0"/>
              <a:t>‹#›</a:t>
            </a:fld>
            <a:endParaRPr lang="en-US"/>
          </a:p>
        </p:txBody>
      </p:sp>
    </p:spTree>
    <p:extLst>
      <p:ext uri="{BB962C8B-B14F-4D97-AF65-F5344CB8AC3E}">
        <p14:creationId xmlns:p14="http://schemas.microsoft.com/office/powerpoint/2010/main" val="39175671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It’s always important to</a:t>
            </a:r>
            <a:r>
              <a:rPr lang="en-AU" baseline="0" dirty="0"/>
              <a:t> make sure you’ve agreed on your terms before you embark on any philosophical discussion.  Otherwise, you will end up arguing around and around in circles over minor points of semantics.</a:t>
            </a:r>
            <a:endParaRPr lang="en-AU" dirty="0"/>
          </a:p>
        </p:txBody>
      </p:sp>
      <p:sp>
        <p:nvSpPr>
          <p:cNvPr id="4" name="Slide Number Placeholder 3"/>
          <p:cNvSpPr>
            <a:spLocks noGrp="1"/>
          </p:cNvSpPr>
          <p:nvPr>
            <p:ph type="sldNum" sz="quarter" idx="10"/>
          </p:nvPr>
        </p:nvSpPr>
        <p:spPr/>
        <p:txBody>
          <a:bodyPr/>
          <a:lstStyle/>
          <a:p>
            <a:fld id="{DAD70542-0F5E-4BFA-963A-7C8BB54D2B81}" type="slidenum">
              <a:rPr lang="en-AU" smtClean="0"/>
              <a:t>4</a:t>
            </a:fld>
            <a:endParaRPr lang="en-AU"/>
          </a:p>
        </p:txBody>
      </p:sp>
    </p:spTree>
    <p:extLst>
      <p:ext uri="{BB962C8B-B14F-4D97-AF65-F5344CB8AC3E}">
        <p14:creationId xmlns:p14="http://schemas.microsoft.com/office/powerpoint/2010/main" val="22872165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participate in lifelong learning regarding the practice of their profession and shall promote an ethical approach to the practice of the profession. In particular, software engineers shall continually endeavor to:</a:t>
            </a:r>
          </a:p>
          <a:p>
            <a:r>
              <a:rPr lang="en-US" sz="1200" b="0" i="0" kern="1200" dirty="0">
                <a:solidFill>
                  <a:schemeClr val="tx1"/>
                </a:solidFill>
                <a:effectLst/>
                <a:latin typeface="+mn-lt"/>
                <a:ea typeface="+mn-ea"/>
                <a:cs typeface="+mn-cs"/>
              </a:rPr>
              <a:t>8.01. Further their knowledge of developments in the analysis, specification, design, development, maintenance and testing of software and related documents, together with the management of the development process.</a:t>
            </a:r>
          </a:p>
          <a:p>
            <a:r>
              <a:rPr lang="en-US" sz="1200" b="0" i="0" kern="1200" dirty="0">
                <a:solidFill>
                  <a:schemeClr val="tx1"/>
                </a:solidFill>
                <a:effectLst/>
                <a:latin typeface="+mn-lt"/>
                <a:ea typeface="+mn-ea"/>
                <a:cs typeface="+mn-cs"/>
              </a:rPr>
              <a:t>8.02. Improve their ability to create safe, reliable, and useful quality software at reasonable cost and within a reasonable time.</a:t>
            </a:r>
          </a:p>
          <a:p>
            <a:r>
              <a:rPr lang="en-US" sz="1200" b="0" i="0" kern="1200" dirty="0">
                <a:solidFill>
                  <a:schemeClr val="tx1"/>
                </a:solidFill>
                <a:effectLst/>
                <a:latin typeface="+mn-lt"/>
                <a:ea typeface="+mn-ea"/>
                <a:cs typeface="+mn-cs"/>
              </a:rPr>
              <a:t>8.03. Improve their ability to produce accurate, informative, and well-written documentation.</a:t>
            </a:r>
          </a:p>
          <a:p>
            <a:r>
              <a:rPr lang="en-US" sz="1200" b="0" i="0" kern="1200" dirty="0">
                <a:solidFill>
                  <a:schemeClr val="tx1"/>
                </a:solidFill>
                <a:effectLst/>
                <a:latin typeface="+mn-lt"/>
                <a:ea typeface="+mn-ea"/>
                <a:cs typeface="+mn-cs"/>
              </a:rPr>
              <a:t>8.04. Improve their understanding of the software and related documents on which they work and of the environment in which they will be used.</a:t>
            </a:r>
          </a:p>
          <a:p>
            <a:r>
              <a:rPr lang="en-US" sz="1200" b="0" i="0" kern="1200" dirty="0">
                <a:solidFill>
                  <a:schemeClr val="tx1"/>
                </a:solidFill>
                <a:effectLst/>
                <a:latin typeface="+mn-lt"/>
                <a:ea typeface="+mn-ea"/>
                <a:cs typeface="+mn-cs"/>
              </a:rPr>
              <a:t>8.05. Improve their knowledge of relevant standards and the law governing the software and related documents on which they work.</a:t>
            </a:r>
          </a:p>
          <a:p>
            <a:r>
              <a:rPr lang="en-US" sz="1200" b="0" i="0" kern="1200" dirty="0">
                <a:solidFill>
                  <a:schemeClr val="tx1"/>
                </a:solidFill>
                <a:effectLst/>
                <a:latin typeface="+mn-lt"/>
                <a:ea typeface="+mn-ea"/>
                <a:cs typeface="+mn-cs"/>
              </a:rPr>
              <a:t>8.06 Improve their knowledge of this Code, its interpretation, and its application to their work.</a:t>
            </a:r>
          </a:p>
          <a:p>
            <a:r>
              <a:rPr lang="en-US" sz="1200" b="0" i="0" kern="1200" dirty="0">
                <a:solidFill>
                  <a:schemeClr val="tx1"/>
                </a:solidFill>
                <a:effectLst/>
                <a:latin typeface="+mn-lt"/>
                <a:ea typeface="+mn-ea"/>
                <a:cs typeface="+mn-cs"/>
              </a:rPr>
              <a:t>8.07 Not give unfair treatment to anyone because of any irrelevant prejudices.</a:t>
            </a:r>
          </a:p>
          <a:p>
            <a:r>
              <a:rPr lang="en-US" sz="1200" b="0" i="0" kern="1200" dirty="0">
                <a:solidFill>
                  <a:schemeClr val="tx1"/>
                </a:solidFill>
                <a:effectLst/>
                <a:latin typeface="+mn-lt"/>
                <a:ea typeface="+mn-ea"/>
                <a:cs typeface="+mn-cs"/>
              </a:rPr>
              <a:t>8.08. Not influence others to undertake any action that involves a breach of this Code.</a:t>
            </a:r>
          </a:p>
          <a:p>
            <a:r>
              <a:rPr lang="en-US" sz="1200" b="0" i="0" kern="1200" dirty="0">
                <a:solidFill>
                  <a:schemeClr val="tx1"/>
                </a:solidFill>
                <a:effectLst/>
                <a:latin typeface="+mn-lt"/>
                <a:ea typeface="+mn-ea"/>
                <a:cs typeface="+mn-cs"/>
              </a:rPr>
              <a:t>8.09. Recognize that personal violations of this Code are inconsistent with being a professional software engineer.</a:t>
            </a:r>
          </a:p>
          <a:p>
            <a:r>
              <a:rPr lang="en-US" b="0" dirty="0"/>
              <a:t/>
            </a:r>
            <a:br>
              <a:rPr lang="en-US" b="0" dirty="0"/>
            </a:br>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15</a:t>
            </a:fld>
            <a:endParaRPr lang="en-AU"/>
          </a:p>
        </p:txBody>
      </p:sp>
    </p:spTree>
    <p:extLst>
      <p:ext uri="{BB962C8B-B14F-4D97-AF65-F5344CB8AC3E}">
        <p14:creationId xmlns:p14="http://schemas.microsoft.com/office/powerpoint/2010/main" val="33729179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Folk</a:t>
            </a:r>
            <a:r>
              <a:rPr lang="en-AU" baseline="0" dirty="0"/>
              <a:t> at Sunway: Article 13 of the Malaysian constitution also recognizes an individual’s right to own property.</a:t>
            </a:r>
            <a:endParaRPr lang="en-AU" dirty="0"/>
          </a:p>
        </p:txBody>
      </p:sp>
      <p:sp>
        <p:nvSpPr>
          <p:cNvPr id="4" name="Slide Number Placeholder 3"/>
          <p:cNvSpPr>
            <a:spLocks noGrp="1"/>
          </p:cNvSpPr>
          <p:nvPr>
            <p:ph type="sldNum" sz="quarter" idx="10"/>
          </p:nvPr>
        </p:nvSpPr>
        <p:spPr/>
        <p:txBody>
          <a:bodyPr/>
          <a:lstStyle/>
          <a:p>
            <a:fld id="{DAD70542-0F5E-4BFA-963A-7C8BB54D2B81}" type="slidenum">
              <a:rPr lang="en-AU" smtClean="0"/>
              <a:t>19</a:t>
            </a:fld>
            <a:endParaRPr lang="en-AU"/>
          </a:p>
        </p:txBody>
      </p:sp>
    </p:spTree>
    <p:extLst>
      <p:ext uri="{BB962C8B-B14F-4D97-AF65-F5344CB8AC3E}">
        <p14:creationId xmlns:p14="http://schemas.microsoft.com/office/powerpoint/2010/main" val="34284446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Schools have a duty of care to their students, and medical</a:t>
            </a:r>
            <a:r>
              <a:rPr lang="en-AU" baseline="0" dirty="0"/>
              <a:t> professionals to their patients.  It’s not impossible that some case will someday establish that a software developer has a duty of care to their clients and/or end users, and as software engineering becomes less of a black art and more of a profession, the probability that this will happen continues to grow.</a:t>
            </a:r>
            <a:endParaRPr lang="en-AU" dirty="0"/>
          </a:p>
        </p:txBody>
      </p:sp>
      <p:sp>
        <p:nvSpPr>
          <p:cNvPr id="4" name="Slide Number Placeholder 3"/>
          <p:cNvSpPr>
            <a:spLocks noGrp="1"/>
          </p:cNvSpPr>
          <p:nvPr>
            <p:ph type="sldNum" sz="quarter" idx="10"/>
          </p:nvPr>
        </p:nvSpPr>
        <p:spPr/>
        <p:txBody>
          <a:bodyPr/>
          <a:lstStyle/>
          <a:p>
            <a:fld id="{DAD70542-0F5E-4BFA-963A-7C8BB54D2B81}" type="slidenum">
              <a:rPr lang="en-AU" smtClean="0"/>
              <a:t>27</a:t>
            </a:fld>
            <a:endParaRPr lang="en-AU"/>
          </a:p>
        </p:txBody>
      </p:sp>
    </p:spTree>
    <p:extLst>
      <p:ext uri="{BB962C8B-B14F-4D97-AF65-F5344CB8AC3E}">
        <p14:creationId xmlns:p14="http://schemas.microsoft.com/office/powerpoint/2010/main" val="179014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Lying under oath is illegal.  Lying when not under oath isn’t illegal, but might be immoral, depending on what you’re lying about and who you’re lying to.</a:t>
            </a:r>
          </a:p>
          <a:p>
            <a:endParaRPr lang="en-AU" dirty="0"/>
          </a:p>
          <a:p>
            <a:r>
              <a:rPr lang="en-AU" dirty="0"/>
              <a:t>Lying to your spouse</a:t>
            </a:r>
            <a:r>
              <a:rPr lang="en-AU" baseline="0" dirty="0"/>
              <a:t> may be morally okay in some contexts.  It depends on what you’re lying about, and why.</a:t>
            </a:r>
          </a:p>
          <a:p>
            <a:endParaRPr lang="en-AU" baseline="0" dirty="0"/>
          </a:p>
          <a:p>
            <a:r>
              <a:rPr lang="en-AU" baseline="0" dirty="0"/>
              <a:t>Most people would consider it immoral to run a stop sign if doing so would put yourself or others at risk.</a:t>
            </a:r>
            <a:endParaRPr lang="en-AU" dirty="0"/>
          </a:p>
        </p:txBody>
      </p:sp>
      <p:sp>
        <p:nvSpPr>
          <p:cNvPr id="4" name="Slide Number Placeholder 3"/>
          <p:cNvSpPr>
            <a:spLocks noGrp="1"/>
          </p:cNvSpPr>
          <p:nvPr>
            <p:ph type="sldNum" sz="quarter" idx="10"/>
          </p:nvPr>
        </p:nvSpPr>
        <p:spPr/>
        <p:txBody>
          <a:bodyPr/>
          <a:lstStyle/>
          <a:p>
            <a:fld id="{DAD70542-0F5E-4BFA-963A-7C8BB54D2B81}" type="slidenum">
              <a:rPr lang="en-AU" smtClean="0"/>
              <a:t>6</a:t>
            </a:fld>
            <a:endParaRPr lang="en-AU"/>
          </a:p>
        </p:txBody>
      </p:sp>
    </p:spTree>
    <p:extLst>
      <p:ext uri="{BB962C8B-B14F-4D97-AF65-F5344CB8AC3E}">
        <p14:creationId xmlns:p14="http://schemas.microsoft.com/office/powerpoint/2010/main" val="2189735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act consistently with the public interest. In particular, software engineers shall, as appropriate:</a:t>
            </a:r>
          </a:p>
          <a:p>
            <a:r>
              <a:rPr lang="en-US" sz="1200" b="0" i="0" kern="1200" dirty="0">
                <a:solidFill>
                  <a:schemeClr val="tx1"/>
                </a:solidFill>
                <a:effectLst/>
                <a:latin typeface="+mn-lt"/>
                <a:ea typeface="+mn-ea"/>
                <a:cs typeface="+mn-cs"/>
              </a:rPr>
              <a:t>1.01. Accept full responsibility for their own work.</a:t>
            </a:r>
          </a:p>
          <a:p>
            <a:r>
              <a:rPr lang="en-US" sz="1200" b="0" i="0" kern="1200" dirty="0">
                <a:solidFill>
                  <a:schemeClr val="tx1"/>
                </a:solidFill>
                <a:effectLst/>
                <a:latin typeface="+mn-lt"/>
                <a:ea typeface="+mn-ea"/>
                <a:cs typeface="+mn-cs"/>
              </a:rPr>
              <a:t>1.02. Moderate the interests of the software engineer, the employer, the client and the users with the public good.</a:t>
            </a:r>
          </a:p>
          <a:p>
            <a:r>
              <a:rPr lang="en-US" sz="1200" b="0" i="0" kern="1200" dirty="0">
                <a:solidFill>
                  <a:schemeClr val="tx1"/>
                </a:solidFill>
                <a:effectLst/>
                <a:latin typeface="+mn-lt"/>
                <a:ea typeface="+mn-ea"/>
                <a:cs typeface="+mn-cs"/>
              </a:rPr>
              <a:t>1.03. Approve software only if they have a well-founded belief that it is safe, meets specifications, passes appropriate tests, and does not diminish quality of life, diminish privacy or harm the environment. The ultimate effect of the work should be to the public good.</a:t>
            </a:r>
          </a:p>
          <a:p>
            <a:r>
              <a:rPr lang="en-US" sz="1200" b="0" i="0" kern="1200" dirty="0">
                <a:solidFill>
                  <a:schemeClr val="tx1"/>
                </a:solidFill>
                <a:effectLst/>
                <a:latin typeface="+mn-lt"/>
                <a:ea typeface="+mn-ea"/>
                <a:cs typeface="+mn-cs"/>
              </a:rPr>
              <a:t>1.04. Disclose to appropriate persons or authorities any actual or potential danger to the user, the public, or the environment, that they reasonably believe to be associated with software or related documents.</a:t>
            </a:r>
          </a:p>
          <a:p>
            <a:r>
              <a:rPr lang="en-US" sz="1200" b="0" i="0" kern="1200" dirty="0">
                <a:solidFill>
                  <a:schemeClr val="tx1"/>
                </a:solidFill>
                <a:effectLst/>
                <a:latin typeface="+mn-lt"/>
                <a:ea typeface="+mn-ea"/>
                <a:cs typeface="+mn-cs"/>
              </a:rPr>
              <a:t>1.05. Cooperate in efforts to address matters of grave public concern caused by software, its installation, maintenance, support or documentation.</a:t>
            </a:r>
          </a:p>
          <a:p>
            <a:r>
              <a:rPr lang="en-US" sz="1200" b="0" i="0" kern="1200" dirty="0">
                <a:solidFill>
                  <a:schemeClr val="tx1"/>
                </a:solidFill>
                <a:effectLst/>
                <a:latin typeface="+mn-lt"/>
                <a:ea typeface="+mn-ea"/>
                <a:cs typeface="+mn-cs"/>
              </a:rPr>
              <a:t>1.06. Be fair and avoid deception in all statements, particularly public ones, concerning software or related documents, methods and tools.</a:t>
            </a:r>
          </a:p>
          <a:p>
            <a:r>
              <a:rPr lang="en-US" sz="1200" b="0" i="0" kern="1200" dirty="0">
                <a:solidFill>
                  <a:schemeClr val="tx1"/>
                </a:solidFill>
                <a:effectLst/>
                <a:latin typeface="+mn-lt"/>
                <a:ea typeface="+mn-ea"/>
                <a:cs typeface="+mn-cs"/>
              </a:rPr>
              <a:t>1.07. Consider issues of physical disabilities, allocation of resources, economic disadvantage and other factors that can diminish access to the benefits of software.</a:t>
            </a:r>
          </a:p>
          <a:p>
            <a:r>
              <a:rPr lang="en-US" sz="1200" b="0" i="0" kern="1200" dirty="0">
                <a:solidFill>
                  <a:schemeClr val="tx1"/>
                </a:solidFill>
                <a:effectLst/>
                <a:latin typeface="+mn-lt"/>
                <a:ea typeface="+mn-ea"/>
                <a:cs typeface="+mn-cs"/>
              </a:rPr>
              <a:t>1.08. Be encouraged to volunteer professional skills to good causes and contribute to public education concerning the discipline.</a:t>
            </a:r>
          </a:p>
          <a:p>
            <a:endParaRPr lang="en-AU" b="0" dirty="0">
              <a:latin typeface="+mn-lt"/>
            </a:endParaRPr>
          </a:p>
        </p:txBody>
      </p:sp>
      <p:sp>
        <p:nvSpPr>
          <p:cNvPr id="4" name="Slide Number Placeholder 3"/>
          <p:cNvSpPr>
            <a:spLocks noGrp="1"/>
          </p:cNvSpPr>
          <p:nvPr>
            <p:ph type="sldNum" sz="quarter" idx="10"/>
          </p:nvPr>
        </p:nvSpPr>
        <p:spPr/>
        <p:txBody>
          <a:bodyPr/>
          <a:lstStyle/>
          <a:p>
            <a:fld id="{DAD70542-0F5E-4BFA-963A-7C8BB54D2B81}" type="slidenum">
              <a:rPr lang="en-AU" smtClean="0"/>
              <a:t>8</a:t>
            </a:fld>
            <a:endParaRPr lang="en-AU"/>
          </a:p>
        </p:txBody>
      </p:sp>
    </p:spTree>
    <p:extLst>
      <p:ext uri="{BB962C8B-B14F-4D97-AF65-F5344CB8AC3E}">
        <p14:creationId xmlns:p14="http://schemas.microsoft.com/office/powerpoint/2010/main" val="23399859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act in a manner that is in the best interests of their client and employer, consistent with the public interest. In particular, software engineers shall, as appropriate:</a:t>
            </a:r>
          </a:p>
          <a:p>
            <a:r>
              <a:rPr lang="en-US" sz="1200" b="0" i="0" kern="1200" dirty="0">
                <a:solidFill>
                  <a:schemeClr val="tx1"/>
                </a:solidFill>
                <a:effectLst/>
                <a:latin typeface="+mn-lt"/>
                <a:ea typeface="+mn-ea"/>
                <a:cs typeface="+mn-cs"/>
              </a:rPr>
              <a:t>2.01. Provide service in their areas of competence, being honest and forthright about any limitations of their experience and education.</a:t>
            </a:r>
          </a:p>
          <a:p>
            <a:r>
              <a:rPr lang="en-US" sz="1200" b="0" i="0" kern="1200" dirty="0">
                <a:solidFill>
                  <a:schemeClr val="tx1"/>
                </a:solidFill>
                <a:effectLst/>
                <a:latin typeface="+mn-lt"/>
                <a:ea typeface="+mn-ea"/>
                <a:cs typeface="+mn-cs"/>
              </a:rPr>
              <a:t>2.02. Not knowingly use software that is obtained or retained either illegally or unethically.</a:t>
            </a:r>
          </a:p>
          <a:p>
            <a:r>
              <a:rPr lang="en-US" sz="1200" b="0" i="0" kern="1200" dirty="0">
                <a:solidFill>
                  <a:schemeClr val="tx1"/>
                </a:solidFill>
                <a:effectLst/>
                <a:latin typeface="+mn-lt"/>
                <a:ea typeface="+mn-ea"/>
                <a:cs typeface="+mn-cs"/>
              </a:rPr>
              <a:t>2.03. Use the property of a client or employer only in ways properly authorized, and with the client's or employer's knowledge and consent.</a:t>
            </a:r>
          </a:p>
          <a:p>
            <a:r>
              <a:rPr lang="en-US" sz="1200" b="0" i="0" kern="1200" dirty="0">
                <a:solidFill>
                  <a:schemeClr val="tx1"/>
                </a:solidFill>
                <a:effectLst/>
                <a:latin typeface="+mn-lt"/>
                <a:ea typeface="+mn-ea"/>
                <a:cs typeface="+mn-cs"/>
              </a:rPr>
              <a:t>2.04. Ensure that any document upon which they rely has been approved, when required, by someone authorized to approve it.</a:t>
            </a:r>
          </a:p>
          <a:p>
            <a:r>
              <a:rPr lang="en-US" sz="1200" b="0" i="0" kern="1200" dirty="0">
                <a:solidFill>
                  <a:schemeClr val="tx1"/>
                </a:solidFill>
                <a:effectLst/>
                <a:latin typeface="+mn-lt"/>
                <a:ea typeface="+mn-ea"/>
                <a:cs typeface="+mn-cs"/>
              </a:rPr>
              <a:t>2.05. Keep private any confidential information gained in their professional work, where such confidentiality is consistent with the public interest and consistent with the law.</a:t>
            </a:r>
          </a:p>
          <a:p>
            <a:r>
              <a:rPr lang="en-US" sz="1200" b="0" i="0" kern="1200" dirty="0">
                <a:solidFill>
                  <a:schemeClr val="tx1"/>
                </a:solidFill>
                <a:effectLst/>
                <a:latin typeface="+mn-lt"/>
                <a:ea typeface="+mn-ea"/>
                <a:cs typeface="+mn-cs"/>
              </a:rPr>
              <a:t>2.06. Identify, document, collect evidence and report to the client or the employer promptly if, in their opinion, a project is likely to fail, to prove too expensive, to violate intellectual property law, or otherwise to be problematic.</a:t>
            </a:r>
          </a:p>
          <a:p>
            <a:r>
              <a:rPr lang="en-US" sz="1200" b="0" i="0" kern="1200" dirty="0">
                <a:solidFill>
                  <a:schemeClr val="tx1"/>
                </a:solidFill>
                <a:effectLst/>
                <a:latin typeface="+mn-lt"/>
                <a:ea typeface="+mn-ea"/>
                <a:cs typeface="+mn-cs"/>
              </a:rPr>
              <a:t>2.07. Identify, document, and report significant issues of social concern, of which they are aware, in software or related documents, to the employer or the client.</a:t>
            </a:r>
          </a:p>
          <a:p>
            <a:r>
              <a:rPr lang="en-US" sz="1200" b="0" i="0" kern="1200" dirty="0">
                <a:solidFill>
                  <a:schemeClr val="tx1"/>
                </a:solidFill>
                <a:effectLst/>
                <a:latin typeface="+mn-lt"/>
                <a:ea typeface="+mn-ea"/>
                <a:cs typeface="+mn-cs"/>
              </a:rPr>
              <a:t>2.08. Accept no outside work detrimental to the work they perform for their primary employer.</a:t>
            </a:r>
          </a:p>
          <a:p>
            <a:r>
              <a:rPr lang="en-US" sz="1200" b="0" i="0" kern="1200" dirty="0">
                <a:solidFill>
                  <a:schemeClr val="tx1"/>
                </a:solidFill>
                <a:effectLst/>
                <a:latin typeface="+mn-lt"/>
                <a:ea typeface="+mn-ea"/>
                <a:cs typeface="+mn-cs"/>
              </a:rPr>
              <a:t>2.09. Promote no interest adverse to their employer or client, unless a higher ethical concern is being compromised; in that case, inform the employer or another appropriate authority of the ethical concern.</a:t>
            </a:r>
          </a:p>
          <a:p>
            <a:endParaRPr lang="en-AU" b="0" dirty="0"/>
          </a:p>
        </p:txBody>
      </p:sp>
      <p:sp>
        <p:nvSpPr>
          <p:cNvPr id="4" name="Slide Number Placeholder 3"/>
          <p:cNvSpPr>
            <a:spLocks noGrp="1"/>
          </p:cNvSpPr>
          <p:nvPr>
            <p:ph type="sldNum" sz="quarter" idx="10"/>
          </p:nvPr>
        </p:nvSpPr>
        <p:spPr/>
        <p:txBody>
          <a:bodyPr/>
          <a:lstStyle/>
          <a:p>
            <a:fld id="{DAD70542-0F5E-4BFA-963A-7C8BB54D2B81}" type="slidenum">
              <a:rPr lang="en-AU" smtClean="0"/>
              <a:t>9</a:t>
            </a:fld>
            <a:endParaRPr lang="en-AU"/>
          </a:p>
        </p:txBody>
      </p:sp>
    </p:spTree>
    <p:extLst>
      <p:ext uri="{BB962C8B-B14F-4D97-AF65-F5344CB8AC3E}">
        <p14:creationId xmlns:p14="http://schemas.microsoft.com/office/powerpoint/2010/main" val="33395231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ensure that their products and related modifications meet the highest professional standards possible. In particular, software engineers shall, as appropriate:</a:t>
            </a:r>
          </a:p>
          <a:p>
            <a:r>
              <a:rPr lang="en-US" sz="1200" b="0" i="0" kern="1200" dirty="0">
                <a:solidFill>
                  <a:schemeClr val="tx1"/>
                </a:solidFill>
                <a:effectLst/>
                <a:latin typeface="+mn-lt"/>
                <a:ea typeface="+mn-ea"/>
                <a:cs typeface="+mn-cs"/>
              </a:rPr>
              <a:t>3.01. Strive for high quality, acceptable cost and a reasonable schedule, ensuring significant tradeoffs are clear to and accepted by the employer and the client, and are available for consideration by the user and the public.</a:t>
            </a:r>
          </a:p>
          <a:p>
            <a:r>
              <a:rPr lang="en-US" sz="1200" b="0" i="0" kern="1200" dirty="0">
                <a:solidFill>
                  <a:schemeClr val="tx1"/>
                </a:solidFill>
                <a:effectLst/>
                <a:latin typeface="+mn-lt"/>
                <a:ea typeface="+mn-ea"/>
                <a:cs typeface="+mn-cs"/>
              </a:rPr>
              <a:t>3.02. Ensure proper and achievable goals and objectives for any project on which they work or propose.</a:t>
            </a:r>
          </a:p>
          <a:p>
            <a:r>
              <a:rPr lang="en-US" sz="1200" b="0" i="0" kern="1200" dirty="0">
                <a:solidFill>
                  <a:schemeClr val="tx1"/>
                </a:solidFill>
                <a:effectLst/>
                <a:latin typeface="+mn-lt"/>
                <a:ea typeface="+mn-ea"/>
                <a:cs typeface="+mn-cs"/>
              </a:rPr>
              <a:t>3.03. Identify, define and address ethical, economic, cultural, legal and environmental issues related to work projects.</a:t>
            </a:r>
          </a:p>
          <a:p>
            <a:r>
              <a:rPr lang="en-US" sz="1200" b="0" i="0" kern="1200" dirty="0">
                <a:solidFill>
                  <a:schemeClr val="tx1"/>
                </a:solidFill>
                <a:effectLst/>
                <a:latin typeface="+mn-lt"/>
                <a:ea typeface="+mn-ea"/>
                <a:cs typeface="+mn-cs"/>
              </a:rPr>
              <a:t>3.04. Ensure that they are qualified for any project on which they work or propose to work by an appropriate combination of education and training, and experience.</a:t>
            </a:r>
          </a:p>
          <a:p>
            <a:r>
              <a:rPr lang="en-US" sz="1200" b="0" i="0" kern="1200" dirty="0">
                <a:solidFill>
                  <a:schemeClr val="tx1"/>
                </a:solidFill>
                <a:effectLst/>
                <a:latin typeface="+mn-lt"/>
                <a:ea typeface="+mn-ea"/>
                <a:cs typeface="+mn-cs"/>
              </a:rPr>
              <a:t>3.05. Ensure an appropriate method is used for any project on which they work or propose to work.</a:t>
            </a:r>
          </a:p>
          <a:p>
            <a:r>
              <a:rPr lang="en-US" sz="1200" b="0" i="0" kern="1200" dirty="0">
                <a:solidFill>
                  <a:schemeClr val="tx1"/>
                </a:solidFill>
                <a:effectLst/>
                <a:latin typeface="+mn-lt"/>
                <a:ea typeface="+mn-ea"/>
                <a:cs typeface="+mn-cs"/>
              </a:rPr>
              <a:t>3.06. Work to follow professional standards, when available, that are most appropriate for the task at hand, departing from these only when ethically or technically justified.</a:t>
            </a:r>
          </a:p>
          <a:p>
            <a:r>
              <a:rPr lang="en-US" sz="1200" b="0" i="0" kern="1200" dirty="0">
                <a:solidFill>
                  <a:schemeClr val="tx1"/>
                </a:solidFill>
                <a:effectLst/>
                <a:latin typeface="+mn-lt"/>
                <a:ea typeface="+mn-ea"/>
                <a:cs typeface="+mn-cs"/>
              </a:rPr>
              <a:t>3.07. Strive to fully understand the specifications for software on which they work.</a:t>
            </a:r>
          </a:p>
          <a:p>
            <a:r>
              <a:rPr lang="en-US" sz="1200" b="0" i="0" kern="1200" dirty="0">
                <a:solidFill>
                  <a:schemeClr val="tx1"/>
                </a:solidFill>
                <a:effectLst/>
                <a:latin typeface="+mn-lt"/>
                <a:ea typeface="+mn-ea"/>
                <a:cs typeface="+mn-cs"/>
              </a:rPr>
              <a:t>3.08. Ensure that specifications for software on which they work have been well documented, satisfy the users’ requirements and have the appropriate approvals.</a:t>
            </a:r>
          </a:p>
          <a:p>
            <a:r>
              <a:rPr lang="en-US" sz="1200" b="0" i="0" kern="1200" dirty="0">
                <a:solidFill>
                  <a:schemeClr val="tx1"/>
                </a:solidFill>
                <a:effectLst/>
                <a:latin typeface="+mn-lt"/>
                <a:ea typeface="+mn-ea"/>
                <a:cs typeface="+mn-cs"/>
              </a:rPr>
              <a:t>3.09. Ensure realistic quantitative estimates of cost, scheduling, personnel, quality and outcomes on any project on which they work or propose to work and provide an uncertainty assessment of these estimates.</a:t>
            </a:r>
          </a:p>
          <a:p>
            <a:r>
              <a:rPr lang="en-US" sz="1200" b="0" i="0" kern="1200" dirty="0">
                <a:solidFill>
                  <a:schemeClr val="tx1"/>
                </a:solidFill>
                <a:effectLst/>
                <a:latin typeface="+mn-lt"/>
                <a:ea typeface="+mn-ea"/>
                <a:cs typeface="+mn-cs"/>
              </a:rPr>
              <a:t>3.10. Ensure adequate testing, debugging, and review of software and related documents on which they work.</a:t>
            </a:r>
          </a:p>
          <a:p>
            <a:r>
              <a:rPr lang="en-US" sz="1200" b="0" i="0" kern="1200" dirty="0">
                <a:solidFill>
                  <a:schemeClr val="tx1"/>
                </a:solidFill>
                <a:effectLst/>
                <a:latin typeface="+mn-lt"/>
                <a:ea typeface="+mn-ea"/>
                <a:cs typeface="+mn-cs"/>
              </a:rPr>
              <a:t>3.11. Ensure adequate documentation, including significant problems discovered and solutions adopted, for any project on which they work.</a:t>
            </a:r>
          </a:p>
          <a:p>
            <a:r>
              <a:rPr lang="en-US" sz="1200" b="0" i="0" kern="1200" dirty="0">
                <a:solidFill>
                  <a:schemeClr val="tx1"/>
                </a:solidFill>
                <a:effectLst/>
                <a:latin typeface="+mn-lt"/>
                <a:ea typeface="+mn-ea"/>
                <a:cs typeface="+mn-cs"/>
              </a:rPr>
              <a:t>3.12. Work to develop software and related documents that respect the privacy of those who will be affected by that software.</a:t>
            </a:r>
          </a:p>
          <a:p>
            <a:r>
              <a:rPr lang="en-US" sz="1200" b="0" i="0" kern="1200" dirty="0">
                <a:solidFill>
                  <a:schemeClr val="tx1"/>
                </a:solidFill>
                <a:effectLst/>
                <a:latin typeface="+mn-lt"/>
                <a:ea typeface="+mn-ea"/>
                <a:cs typeface="+mn-cs"/>
              </a:rPr>
              <a:t>3.13. Be careful to use only accurate data derived by ethical and lawful means, and use it only in ways properly authorized.</a:t>
            </a:r>
          </a:p>
          <a:p>
            <a:r>
              <a:rPr lang="en-US" sz="1200" b="0" i="0" kern="1200" dirty="0">
                <a:solidFill>
                  <a:schemeClr val="tx1"/>
                </a:solidFill>
                <a:effectLst/>
                <a:latin typeface="+mn-lt"/>
                <a:ea typeface="+mn-ea"/>
                <a:cs typeface="+mn-cs"/>
              </a:rPr>
              <a:t>3.14. Maintain the integrity of data, being sensitive to outdated or flawed occurrences.</a:t>
            </a:r>
          </a:p>
          <a:p>
            <a:r>
              <a:rPr lang="en-US" sz="1200" b="0" i="0" kern="1200" dirty="0">
                <a:solidFill>
                  <a:schemeClr val="tx1"/>
                </a:solidFill>
                <a:effectLst/>
                <a:latin typeface="+mn-lt"/>
                <a:ea typeface="+mn-ea"/>
                <a:cs typeface="+mn-cs"/>
              </a:rPr>
              <a:t>3.15 Treat all forms of software maintenance with the same professionalism as new development.</a:t>
            </a:r>
          </a:p>
          <a:p>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10</a:t>
            </a:fld>
            <a:endParaRPr lang="en-AU"/>
          </a:p>
        </p:txBody>
      </p:sp>
    </p:spTree>
    <p:extLst>
      <p:ext uri="{BB962C8B-B14F-4D97-AF65-F5344CB8AC3E}">
        <p14:creationId xmlns:p14="http://schemas.microsoft.com/office/powerpoint/2010/main" val="9418620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maintain integrity and independence in their professional judgment. In particular, software engineers shall, as appropriate:</a:t>
            </a:r>
          </a:p>
          <a:p>
            <a:r>
              <a:rPr lang="en-US" sz="1200" b="0" i="0" kern="1200" dirty="0">
                <a:solidFill>
                  <a:schemeClr val="tx1"/>
                </a:solidFill>
                <a:effectLst/>
                <a:latin typeface="+mn-lt"/>
                <a:ea typeface="+mn-ea"/>
                <a:cs typeface="+mn-cs"/>
              </a:rPr>
              <a:t>4.01. Temper all technical judgments by the need to support and maintain human values.</a:t>
            </a:r>
          </a:p>
          <a:p>
            <a:r>
              <a:rPr lang="en-US" sz="1200" b="0" i="0" kern="1200" dirty="0">
                <a:solidFill>
                  <a:schemeClr val="tx1"/>
                </a:solidFill>
                <a:effectLst/>
                <a:latin typeface="+mn-lt"/>
                <a:ea typeface="+mn-ea"/>
                <a:cs typeface="+mn-cs"/>
              </a:rPr>
              <a:t>4.02 Only endorse documents either prepared under their supervision or within their areas of competence and with which they are in agreement.</a:t>
            </a:r>
          </a:p>
          <a:p>
            <a:r>
              <a:rPr lang="en-US" sz="1200" b="0" i="0" kern="1200" dirty="0">
                <a:solidFill>
                  <a:schemeClr val="tx1"/>
                </a:solidFill>
                <a:effectLst/>
                <a:latin typeface="+mn-lt"/>
                <a:ea typeface="+mn-ea"/>
                <a:cs typeface="+mn-cs"/>
              </a:rPr>
              <a:t>4.03. Maintain professional objectivity with respect to any software or related documents they are asked to evaluate.</a:t>
            </a:r>
          </a:p>
          <a:p>
            <a:r>
              <a:rPr lang="en-US" sz="1200" b="0" i="0" kern="1200" dirty="0">
                <a:solidFill>
                  <a:schemeClr val="tx1"/>
                </a:solidFill>
                <a:effectLst/>
                <a:latin typeface="+mn-lt"/>
                <a:ea typeface="+mn-ea"/>
                <a:cs typeface="+mn-cs"/>
              </a:rPr>
              <a:t>4.04. Not engage in deceptive financial practices such as bribery, double billing, or other improper financial practices.</a:t>
            </a:r>
          </a:p>
          <a:p>
            <a:r>
              <a:rPr lang="en-US" sz="1200" b="0" i="0" kern="1200" dirty="0">
                <a:solidFill>
                  <a:schemeClr val="tx1"/>
                </a:solidFill>
                <a:effectLst/>
                <a:latin typeface="+mn-lt"/>
                <a:ea typeface="+mn-ea"/>
                <a:cs typeface="+mn-cs"/>
              </a:rPr>
              <a:t>4.05. Disclose to all concerned parties those conflicts of interest that cannot reasonably be avoided or escaped.</a:t>
            </a:r>
          </a:p>
          <a:p>
            <a:r>
              <a:rPr lang="en-US" sz="1200" b="0" i="0" kern="1200" dirty="0">
                <a:solidFill>
                  <a:schemeClr val="tx1"/>
                </a:solidFill>
                <a:effectLst/>
                <a:latin typeface="+mn-lt"/>
                <a:ea typeface="+mn-ea"/>
                <a:cs typeface="+mn-cs"/>
              </a:rPr>
              <a:t>4.06. Refuse to participate, as members or advisors, in a private, governmental or professional body concerned with software related issues, in which they, their employers or their clients have undisclosed potential conflicts of interest.</a:t>
            </a:r>
          </a:p>
          <a:p>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11</a:t>
            </a:fld>
            <a:endParaRPr lang="en-AU"/>
          </a:p>
        </p:txBody>
      </p:sp>
    </p:spTree>
    <p:extLst>
      <p:ext uri="{BB962C8B-B14F-4D97-AF65-F5344CB8AC3E}">
        <p14:creationId xmlns:p14="http://schemas.microsoft.com/office/powerpoint/2010/main" val="6457944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engineering managers and leaders shall subscribe to and promote an ethical approach to the management of software development and maintenance . In particular, those managing or leading software engineers shall, as appropriate:</a:t>
            </a:r>
          </a:p>
          <a:p>
            <a:r>
              <a:rPr lang="en-US" sz="1200" b="0" i="0" kern="1200" dirty="0">
                <a:solidFill>
                  <a:schemeClr val="tx1"/>
                </a:solidFill>
                <a:effectLst/>
                <a:latin typeface="+mn-lt"/>
                <a:ea typeface="+mn-ea"/>
                <a:cs typeface="+mn-cs"/>
              </a:rPr>
              <a:t>5.01 Ensure good management for any project on which they work, including effective procedures for promotion of quality and reduction of risk.</a:t>
            </a:r>
          </a:p>
          <a:p>
            <a:r>
              <a:rPr lang="en-US" sz="1200" b="0" i="0" kern="1200" dirty="0">
                <a:solidFill>
                  <a:schemeClr val="tx1"/>
                </a:solidFill>
                <a:effectLst/>
                <a:latin typeface="+mn-lt"/>
                <a:ea typeface="+mn-ea"/>
                <a:cs typeface="+mn-cs"/>
              </a:rPr>
              <a:t>5.02. Ensure that software engineers are informed of standards before being held to them.</a:t>
            </a:r>
          </a:p>
          <a:p>
            <a:r>
              <a:rPr lang="en-US" sz="1200" b="0" i="0" kern="1200" dirty="0">
                <a:solidFill>
                  <a:schemeClr val="tx1"/>
                </a:solidFill>
                <a:effectLst/>
                <a:latin typeface="+mn-lt"/>
                <a:ea typeface="+mn-ea"/>
                <a:cs typeface="+mn-cs"/>
              </a:rPr>
              <a:t>5.03. Ensure that software engineers know the employer's policies and procedures for protecting passwords, files and information that is confidential to the employer or confidential to others.</a:t>
            </a:r>
          </a:p>
          <a:p>
            <a:r>
              <a:rPr lang="en-US" sz="1200" b="0" i="0" kern="1200" dirty="0">
                <a:solidFill>
                  <a:schemeClr val="tx1"/>
                </a:solidFill>
                <a:effectLst/>
                <a:latin typeface="+mn-lt"/>
                <a:ea typeface="+mn-ea"/>
                <a:cs typeface="+mn-cs"/>
              </a:rPr>
              <a:t>5.04. Assign work only after taking into account appropriate contributions of education and experience tempered with a desire to further that education and experience.</a:t>
            </a:r>
          </a:p>
          <a:p>
            <a:r>
              <a:rPr lang="en-US" sz="1200" b="0" i="0" kern="1200" dirty="0">
                <a:solidFill>
                  <a:schemeClr val="tx1"/>
                </a:solidFill>
                <a:effectLst/>
                <a:latin typeface="+mn-lt"/>
                <a:ea typeface="+mn-ea"/>
                <a:cs typeface="+mn-cs"/>
              </a:rPr>
              <a:t>5.05. Ensure realistic quantitative estimates of cost, scheduling, personnel, quality and outcomes on any project on which they work or propose to work, and provide an uncertainty assessment of these estimates.</a:t>
            </a:r>
          </a:p>
          <a:p>
            <a:r>
              <a:rPr lang="en-US" sz="1200" b="0" i="0" kern="1200" dirty="0">
                <a:solidFill>
                  <a:schemeClr val="tx1"/>
                </a:solidFill>
                <a:effectLst/>
                <a:latin typeface="+mn-lt"/>
                <a:ea typeface="+mn-ea"/>
                <a:cs typeface="+mn-cs"/>
              </a:rPr>
              <a:t>5.06. Attract potential software engineers only by full and accurate description of the conditions of employment.</a:t>
            </a:r>
          </a:p>
          <a:p>
            <a:r>
              <a:rPr lang="en-US" sz="1200" b="0" i="0" kern="1200" dirty="0">
                <a:solidFill>
                  <a:schemeClr val="tx1"/>
                </a:solidFill>
                <a:effectLst/>
                <a:latin typeface="+mn-lt"/>
                <a:ea typeface="+mn-ea"/>
                <a:cs typeface="+mn-cs"/>
              </a:rPr>
              <a:t>5.07. Offer fair and just remuneration.</a:t>
            </a:r>
          </a:p>
          <a:p>
            <a:r>
              <a:rPr lang="en-US" sz="1200" b="0" i="0" kern="1200" dirty="0">
                <a:solidFill>
                  <a:schemeClr val="tx1"/>
                </a:solidFill>
                <a:effectLst/>
                <a:latin typeface="+mn-lt"/>
                <a:ea typeface="+mn-ea"/>
                <a:cs typeface="+mn-cs"/>
              </a:rPr>
              <a:t>5.08. Not unjustly prevent someone from taking a position for which that person is suitably qualified.</a:t>
            </a:r>
          </a:p>
          <a:p>
            <a:r>
              <a:rPr lang="en-US" sz="1200" b="0" i="0" kern="1200" dirty="0">
                <a:solidFill>
                  <a:schemeClr val="tx1"/>
                </a:solidFill>
                <a:effectLst/>
                <a:latin typeface="+mn-lt"/>
                <a:ea typeface="+mn-ea"/>
                <a:cs typeface="+mn-cs"/>
              </a:rPr>
              <a:t>5.09. Ensure that there is a fair agreement concerning ownership of any software, processes, research, writing, or other intellectual property to which a software engineer has contributed.</a:t>
            </a:r>
          </a:p>
          <a:p>
            <a:r>
              <a:rPr lang="en-US" sz="1200" b="0" i="0" kern="1200" dirty="0">
                <a:solidFill>
                  <a:schemeClr val="tx1"/>
                </a:solidFill>
                <a:effectLst/>
                <a:latin typeface="+mn-lt"/>
                <a:ea typeface="+mn-ea"/>
                <a:cs typeface="+mn-cs"/>
              </a:rPr>
              <a:t>5.10. Provide for due process in hearing charges of violation of an employer's policy or of this Code.</a:t>
            </a:r>
          </a:p>
          <a:p>
            <a:r>
              <a:rPr lang="en-US" sz="1200" b="0" i="0" kern="1200" dirty="0">
                <a:solidFill>
                  <a:schemeClr val="tx1"/>
                </a:solidFill>
                <a:effectLst/>
                <a:latin typeface="+mn-lt"/>
                <a:ea typeface="+mn-ea"/>
                <a:cs typeface="+mn-cs"/>
              </a:rPr>
              <a:t>5.11. Not ask a software engineer to do anything inconsistent with this Code.</a:t>
            </a:r>
          </a:p>
          <a:p>
            <a:r>
              <a:rPr lang="en-US" sz="1200" b="0" i="0" kern="1200" dirty="0">
                <a:solidFill>
                  <a:schemeClr val="tx1"/>
                </a:solidFill>
                <a:effectLst/>
                <a:latin typeface="+mn-lt"/>
                <a:ea typeface="+mn-ea"/>
                <a:cs typeface="+mn-cs"/>
              </a:rPr>
              <a:t>5.12. Not punish anyone for expressing ethical concerns about a project.</a:t>
            </a:r>
          </a:p>
          <a:p>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12</a:t>
            </a:fld>
            <a:endParaRPr lang="en-AU"/>
          </a:p>
        </p:txBody>
      </p:sp>
    </p:spTree>
    <p:extLst>
      <p:ext uri="{BB962C8B-B14F-4D97-AF65-F5344CB8AC3E}">
        <p14:creationId xmlns:p14="http://schemas.microsoft.com/office/powerpoint/2010/main" val="34733994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advance the integrity and reputation of the profession consistent with the public interest. In particular, software engineers shall, as appropriate:</a:t>
            </a:r>
          </a:p>
          <a:p>
            <a:r>
              <a:rPr lang="en-US" sz="1200" b="0" i="0" kern="1200" dirty="0">
                <a:solidFill>
                  <a:schemeClr val="tx1"/>
                </a:solidFill>
                <a:effectLst/>
                <a:latin typeface="+mn-lt"/>
                <a:ea typeface="+mn-ea"/>
                <a:cs typeface="+mn-cs"/>
              </a:rPr>
              <a:t>6.01. Help develop an organizational environment favorable to acting ethically.</a:t>
            </a:r>
          </a:p>
          <a:p>
            <a:r>
              <a:rPr lang="en-US" sz="1200" b="0" i="0" kern="1200" dirty="0">
                <a:solidFill>
                  <a:schemeClr val="tx1"/>
                </a:solidFill>
                <a:effectLst/>
                <a:latin typeface="+mn-lt"/>
                <a:ea typeface="+mn-ea"/>
                <a:cs typeface="+mn-cs"/>
              </a:rPr>
              <a:t>6.02. Promote public knowledge of software engineering.</a:t>
            </a:r>
          </a:p>
          <a:p>
            <a:r>
              <a:rPr lang="en-US" sz="1200" b="0" i="0" kern="1200" dirty="0">
                <a:solidFill>
                  <a:schemeClr val="tx1"/>
                </a:solidFill>
                <a:effectLst/>
                <a:latin typeface="+mn-lt"/>
                <a:ea typeface="+mn-ea"/>
                <a:cs typeface="+mn-cs"/>
              </a:rPr>
              <a:t>6.03. Extend software engineering knowledge by appropriate participation in professional organizations, meetings and publications.</a:t>
            </a:r>
          </a:p>
          <a:p>
            <a:r>
              <a:rPr lang="en-US" sz="1200" b="0" i="0" kern="1200" dirty="0">
                <a:solidFill>
                  <a:schemeClr val="tx1"/>
                </a:solidFill>
                <a:effectLst/>
                <a:latin typeface="+mn-lt"/>
                <a:ea typeface="+mn-ea"/>
                <a:cs typeface="+mn-cs"/>
              </a:rPr>
              <a:t>6.04. Support, as members of a profession, other software engineers striving to follow this Code.</a:t>
            </a:r>
          </a:p>
          <a:p>
            <a:r>
              <a:rPr lang="en-US" sz="1200" b="0" i="0" kern="1200" dirty="0">
                <a:solidFill>
                  <a:schemeClr val="tx1"/>
                </a:solidFill>
                <a:effectLst/>
                <a:latin typeface="+mn-lt"/>
                <a:ea typeface="+mn-ea"/>
                <a:cs typeface="+mn-cs"/>
              </a:rPr>
              <a:t>6.05. Not promote their own interest at the expense of the profession, client or employer.</a:t>
            </a:r>
          </a:p>
          <a:p>
            <a:r>
              <a:rPr lang="en-US" sz="1200" b="0" i="0" kern="1200" dirty="0">
                <a:solidFill>
                  <a:schemeClr val="tx1"/>
                </a:solidFill>
                <a:effectLst/>
                <a:latin typeface="+mn-lt"/>
                <a:ea typeface="+mn-ea"/>
                <a:cs typeface="+mn-cs"/>
              </a:rPr>
              <a:t>6.06. Obey all laws governing their work, unless, in exceptional circumstances, such compliance is inconsistent with the public interest.</a:t>
            </a:r>
          </a:p>
          <a:p>
            <a:r>
              <a:rPr lang="en-US" sz="1200" b="0" i="0" kern="1200" dirty="0">
                <a:solidFill>
                  <a:schemeClr val="tx1"/>
                </a:solidFill>
                <a:effectLst/>
                <a:latin typeface="+mn-lt"/>
                <a:ea typeface="+mn-ea"/>
                <a:cs typeface="+mn-cs"/>
              </a:rPr>
              <a:t>6.07. Be accurate in stating the characteristics of software on which they work, avoiding not only false claims but also claims that might reasonably be supposed to be speculative, vacuous, deceptive, misleading, or doubtful.</a:t>
            </a:r>
          </a:p>
          <a:p>
            <a:r>
              <a:rPr lang="en-US" sz="1200" b="0" i="0" kern="1200" dirty="0">
                <a:solidFill>
                  <a:schemeClr val="tx1"/>
                </a:solidFill>
                <a:effectLst/>
                <a:latin typeface="+mn-lt"/>
                <a:ea typeface="+mn-ea"/>
                <a:cs typeface="+mn-cs"/>
              </a:rPr>
              <a:t>6.08. Take responsibility for detecting, correcting, and reporting errors in software and associated documents on which they work.</a:t>
            </a:r>
          </a:p>
          <a:p>
            <a:r>
              <a:rPr lang="en-US" sz="1200" b="0" i="0" kern="1200" dirty="0">
                <a:solidFill>
                  <a:schemeClr val="tx1"/>
                </a:solidFill>
                <a:effectLst/>
                <a:latin typeface="+mn-lt"/>
                <a:ea typeface="+mn-ea"/>
                <a:cs typeface="+mn-cs"/>
              </a:rPr>
              <a:t>6.09. Ensure that clients, employers, and supervisors know of the software engineer's commitment to this Code of ethics, and the subsequent ramifications of such commitment.</a:t>
            </a:r>
          </a:p>
          <a:p>
            <a:r>
              <a:rPr lang="en-US" sz="1200" b="0" i="0" kern="1200" dirty="0">
                <a:solidFill>
                  <a:schemeClr val="tx1"/>
                </a:solidFill>
                <a:effectLst/>
                <a:latin typeface="+mn-lt"/>
                <a:ea typeface="+mn-ea"/>
                <a:cs typeface="+mn-cs"/>
              </a:rPr>
              <a:t>6.10. Avoid associations with businesses and organizations which are in conflict with this code.</a:t>
            </a:r>
          </a:p>
          <a:p>
            <a:r>
              <a:rPr lang="en-US" sz="1200" b="0" i="0" kern="1200" dirty="0">
                <a:solidFill>
                  <a:schemeClr val="tx1"/>
                </a:solidFill>
                <a:effectLst/>
                <a:latin typeface="+mn-lt"/>
                <a:ea typeface="+mn-ea"/>
                <a:cs typeface="+mn-cs"/>
              </a:rPr>
              <a:t>6.11. Recognize that violations of this Code are inconsistent with being a professional software engineer.</a:t>
            </a:r>
          </a:p>
          <a:p>
            <a:r>
              <a:rPr lang="en-US" sz="1200" b="0" i="0" kern="1200" dirty="0">
                <a:solidFill>
                  <a:schemeClr val="tx1"/>
                </a:solidFill>
                <a:effectLst/>
                <a:latin typeface="+mn-lt"/>
                <a:ea typeface="+mn-ea"/>
                <a:cs typeface="+mn-cs"/>
              </a:rPr>
              <a:t>6.12. Express concerns to the people involved when significant violations of this Code are detected unless this is impossible, counter-productive, or dangerous.</a:t>
            </a:r>
          </a:p>
          <a:p>
            <a:r>
              <a:rPr lang="en-US" sz="1200" b="0" i="0" kern="1200" dirty="0">
                <a:solidFill>
                  <a:schemeClr val="tx1"/>
                </a:solidFill>
                <a:effectLst/>
                <a:latin typeface="+mn-lt"/>
                <a:ea typeface="+mn-ea"/>
                <a:cs typeface="+mn-cs"/>
              </a:rPr>
              <a:t>6.13. Report significant violations of this Code to appropriate authorities when it is clear that consultation with people involved in these significant violations is impossible, counter-productive or dangerous.</a:t>
            </a:r>
          </a:p>
          <a:p>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13</a:t>
            </a:fld>
            <a:endParaRPr lang="en-AU"/>
          </a:p>
        </p:txBody>
      </p:sp>
    </p:spTree>
    <p:extLst>
      <p:ext uri="{BB962C8B-B14F-4D97-AF65-F5344CB8AC3E}">
        <p14:creationId xmlns:p14="http://schemas.microsoft.com/office/powerpoint/2010/main" val="3893439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Software engineers shall be fair to and supportive of their colleagues. In particular, software engineers shall, as appropriate:</a:t>
            </a:r>
          </a:p>
          <a:p>
            <a:r>
              <a:rPr lang="en-US" sz="1200" b="0" i="0" kern="1200" dirty="0">
                <a:solidFill>
                  <a:schemeClr val="tx1"/>
                </a:solidFill>
                <a:effectLst/>
                <a:latin typeface="+mn-lt"/>
                <a:ea typeface="+mn-ea"/>
                <a:cs typeface="+mn-cs"/>
              </a:rPr>
              <a:t>7.01. Encourage colleagues to adhere to this Code.</a:t>
            </a:r>
          </a:p>
          <a:p>
            <a:r>
              <a:rPr lang="en-US" sz="1200" b="0" i="0" kern="1200" dirty="0">
                <a:solidFill>
                  <a:schemeClr val="tx1"/>
                </a:solidFill>
                <a:effectLst/>
                <a:latin typeface="+mn-lt"/>
                <a:ea typeface="+mn-ea"/>
                <a:cs typeface="+mn-cs"/>
              </a:rPr>
              <a:t>7.02. Assist colleagues in professional development.</a:t>
            </a:r>
          </a:p>
          <a:p>
            <a:r>
              <a:rPr lang="en-US" sz="1200" b="0" i="0" kern="1200" dirty="0">
                <a:solidFill>
                  <a:schemeClr val="tx1"/>
                </a:solidFill>
                <a:effectLst/>
                <a:latin typeface="+mn-lt"/>
                <a:ea typeface="+mn-ea"/>
                <a:cs typeface="+mn-cs"/>
              </a:rPr>
              <a:t>7.03. Credit fully the work of others and refrain from taking undue credit.</a:t>
            </a:r>
          </a:p>
          <a:p>
            <a:r>
              <a:rPr lang="en-US" sz="1200" b="0" i="0" kern="1200" dirty="0">
                <a:solidFill>
                  <a:schemeClr val="tx1"/>
                </a:solidFill>
                <a:effectLst/>
                <a:latin typeface="+mn-lt"/>
                <a:ea typeface="+mn-ea"/>
                <a:cs typeface="+mn-cs"/>
              </a:rPr>
              <a:t>7.04. Review the work of others in an objective, candid, and properly-documented way.</a:t>
            </a:r>
          </a:p>
          <a:p>
            <a:r>
              <a:rPr lang="en-US" sz="1200" b="0" i="0" kern="1200" dirty="0">
                <a:solidFill>
                  <a:schemeClr val="tx1"/>
                </a:solidFill>
                <a:effectLst/>
                <a:latin typeface="+mn-lt"/>
                <a:ea typeface="+mn-ea"/>
                <a:cs typeface="+mn-cs"/>
              </a:rPr>
              <a:t>7.05. Give a fair hearing to the opinions, concerns, or complaints of a colleague.</a:t>
            </a:r>
          </a:p>
          <a:p>
            <a:r>
              <a:rPr lang="en-US" sz="1200" b="0" i="0" kern="1200" dirty="0">
                <a:solidFill>
                  <a:schemeClr val="tx1"/>
                </a:solidFill>
                <a:effectLst/>
                <a:latin typeface="+mn-lt"/>
                <a:ea typeface="+mn-ea"/>
                <a:cs typeface="+mn-cs"/>
              </a:rPr>
              <a:t>7.06. Assist colleagues in being fully aware of current standard work practices including policies and procedures for protecting passwords, files and other confidential information, and security measures in general.</a:t>
            </a:r>
          </a:p>
          <a:p>
            <a:r>
              <a:rPr lang="en-US" sz="1200" b="0" i="0" kern="1200" dirty="0">
                <a:solidFill>
                  <a:schemeClr val="tx1"/>
                </a:solidFill>
                <a:effectLst/>
                <a:latin typeface="+mn-lt"/>
                <a:ea typeface="+mn-ea"/>
                <a:cs typeface="+mn-cs"/>
              </a:rPr>
              <a:t>7.07. Not unfairly intervene in the career of any colleague; however, concern for the employer, the client or public interest may compel software engineers, in good faith, to question the competence of a colleague.</a:t>
            </a:r>
          </a:p>
          <a:p>
            <a:r>
              <a:rPr lang="en-US" sz="1200" b="0" i="0" kern="1200" dirty="0">
                <a:solidFill>
                  <a:schemeClr val="tx1"/>
                </a:solidFill>
                <a:effectLst/>
                <a:latin typeface="+mn-lt"/>
                <a:ea typeface="+mn-ea"/>
                <a:cs typeface="+mn-cs"/>
              </a:rPr>
              <a:t>7.08. In situations outside of their own areas of competence, call upon the opinions of other professionals who have competence in that area.</a:t>
            </a:r>
          </a:p>
          <a:p>
            <a:r>
              <a:rPr lang="en-US" b="0" dirty="0"/>
              <a:t/>
            </a:r>
            <a:br>
              <a:rPr lang="en-US" b="0" dirty="0"/>
            </a:br>
            <a:endParaRPr lang="en-US" b="0" dirty="0"/>
          </a:p>
        </p:txBody>
      </p:sp>
      <p:sp>
        <p:nvSpPr>
          <p:cNvPr id="4" name="Slide Number Placeholder 3"/>
          <p:cNvSpPr>
            <a:spLocks noGrp="1"/>
          </p:cNvSpPr>
          <p:nvPr>
            <p:ph type="sldNum" sz="quarter" idx="10"/>
          </p:nvPr>
        </p:nvSpPr>
        <p:spPr/>
        <p:txBody>
          <a:bodyPr/>
          <a:lstStyle/>
          <a:p>
            <a:fld id="{DAD70542-0F5E-4BFA-963A-7C8BB54D2B81}" type="slidenum">
              <a:rPr lang="en-AU" smtClean="0"/>
              <a:t>14</a:t>
            </a:fld>
            <a:endParaRPr lang="en-AU"/>
          </a:p>
        </p:txBody>
      </p:sp>
    </p:spTree>
    <p:extLst>
      <p:ext uri="{BB962C8B-B14F-4D97-AF65-F5344CB8AC3E}">
        <p14:creationId xmlns:p14="http://schemas.microsoft.com/office/powerpoint/2010/main" val="2957287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18/10/2020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635217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18/10/2020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886924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18/10/2020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186643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lvl1pPr>
              <a:buClr>
                <a:schemeClr val="tx1"/>
              </a:buClr>
              <a:defRPr/>
            </a:lvl1pPr>
            <a:lvl2pPr marL="685800" indent="-228600">
              <a:buClr>
                <a:schemeClr val="tx1"/>
              </a:buClr>
              <a:buFont typeface="Calibri" panose="020F0502020204030204" pitchFamily="34" charset="0"/>
              <a:buChar char="–"/>
              <a:defRPr/>
            </a:lvl2pPr>
            <a:lvl3pPr marL="1143000" indent="-228600">
              <a:buClr>
                <a:schemeClr val="tx1"/>
              </a:buClr>
              <a:buFont typeface="Wingdings" panose="05000000000000000000" pitchFamily="2" charset="2"/>
              <a:buChar char="§"/>
              <a:defRPr/>
            </a:lvl3pPr>
            <a:lvl4pPr>
              <a:buClr>
                <a:schemeClr val="tx1"/>
              </a:buClr>
              <a:defRPr/>
            </a:lvl4pPr>
            <a:lvl5pPr>
              <a:buClr>
                <a:schemeClr val="tx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231E49D3-A7D6-4DEF-BA2C-509C642797A0}" type="datetimeFigureOut">
              <a:rPr lang="en-AU" smtClean="0"/>
              <a:t>18/10/2020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219671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1E49D3-A7D6-4DEF-BA2C-509C642797A0}" type="datetimeFigureOut">
              <a:rPr lang="en-AU" smtClean="0"/>
              <a:t>18/10/2020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659575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231E49D3-A7D6-4DEF-BA2C-509C642797A0}" type="datetimeFigureOut">
              <a:rPr lang="en-AU" smtClean="0"/>
              <a:t>18/10/2020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674734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231E49D3-A7D6-4DEF-BA2C-509C642797A0}" type="datetimeFigureOut">
              <a:rPr lang="en-AU" smtClean="0"/>
              <a:t>18/10/2020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23562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231E49D3-A7D6-4DEF-BA2C-509C642797A0}" type="datetimeFigureOut">
              <a:rPr lang="en-AU" smtClean="0"/>
              <a:t>18/10/2020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4064512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1E49D3-A7D6-4DEF-BA2C-509C642797A0}" type="datetimeFigureOut">
              <a:rPr lang="en-AU" smtClean="0"/>
              <a:t>18/10/2020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71215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18/10/2020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38376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18/10/2020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455873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E49D3-A7D6-4DEF-BA2C-509C642797A0}" type="datetimeFigureOut">
              <a:rPr lang="en-AU" smtClean="0"/>
              <a:t>18/10/2020</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0E0BD-D29F-4461-8B1D-2BD406ABB02D}" type="slidenum">
              <a:rPr lang="en-AU" smtClean="0"/>
              <a:t>‹#›</a:t>
            </a:fld>
            <a:endParaRPr lang="en-AU"/>
          </a:p>
        </p:txBody>
      </p:sp>
    </p:spTree>
    <p:extLst>
      <p:ext uri="{BB962C8B-B14F-4D97-AF65-F5344CB8AC3E}">
        <p14:creationId xmlns:p14="http://schemas.microsoft.com/office/powerpoint/2010/main" val="822573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6417" y="1122363"/>
            <a:ext cx="9795848" cy="2387600"/>
          </a:xfrm>
        </p:spPr>
        <p:txBody>
          <a:bodyPr>
            <a:normAutofit/>
          </a:bodyPr>
          <a:lstStyle/>
          <a:p>
            <a:r>
              <a:rPr lang="en-AU" sz="4400" dirty="0"/>
              <a:t>L11 – Ethics</a:t>
            </a:r>
          </a:p>
        </p:txBody>
      </p:sp>
      <p:sp>
        <p:nvSpPr>
          <p:cNvPr id="3" name="Subtitle 2"/>
          <p:cNvSpPr>
            <a:spLocks noGrp="1"/>
          </p:cNvSpPr>
          <p:nvPr>
            <p:ph type="subTitle" idx="1"/>
          </p:nvPr>
        </p:nvSpPr>
        <p:spPr>
          <a:xfrm>
            <a:off x="1524000" y="3602038"/>
            <a:ext cx="9144000" cy="875369"/>
          </a:xfrm>
        </p:spPr>
        <p:txBody>
          <a:bodyPr>
            <a:normAutofit lnSpcReduction="10000"/>
          </a:bodyPr>
          <a:lstStyle/>
          <a:p>
            <a:r>
              <a:rPr lang="en-AU" dirty="0">
                <a:solidFill>
                  <a:schemeClr val="bg2">
                    <a:lumMod val="50000"/>
                  </a:schemeClr>
                </a:solidFill>
              </a:rPr>
              <a:t>FIT2101: Software Engineering Process and Management</a:t>
            </a:r>
          </a:p>
          <a:p>
            <a:r>
              <a:rPr lang="en-AU">
                <a:solidFill>
                  <a:schemeClr val="bg2">
                    <a:lumMod val="50000"/>
                  </a:schemeClr>
                </a:solidFill>
              </a:rPr>
              <a:t>S2 </a:t>
            </a:r>
            <a:r>
              <a:rPr lang="en-AU" smtClean="0">
                <a:solidFill>
                  <a:schemeClr val="bg2">
                    <a:lumMod val="50000"/>
                  </a:schemeClr>
                </a:solidFill>
              </a:rPr>
              <a:t>2020</a:t>
            </a:r>
            <a:endParaRPr lang="en-AU" dirty="0">
              <a:solidFill>
                <a:schemeClr val="bg2">
                  <a:lumMod val="50000"/>
                </a:schemeClr>
              </a:solidFill>
            </a:endParaRPr>
          </a:p>
        </p:txBody>
      </p:sp>
    </p:spTree>
    <p:extLst>
      <p:ext uri="{BB962C8B-B14F-4D97-AF65-F5344CB8AC3E}">
        <p14:creationId xmlns:p14="http://schemas.microsoft.com/office/powerpoint/2010/main" val="1396417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product</a:t>
            </a:r>
          </a:p>
        </p:txBody>
      </p:sp>
      <p:sp>
        <p:nvSpPr>
          <p:cNvPr id="3" name="Content Placeholder 2"/>
          <p:cNvSpPr>
            <a:spLocks noGrp="1"/>
          </p:cNvSpPr>
          <p:nvPr>
            <p:ph idx="1"/>
          </p:nvPr>
        </p:nvSpPr>
        <p:spPr>
          <a:xfrm>
            <a:off x="838200" y="1825625"/>
            <a:ext cx="5291295" cy="4351338"/>
          </a:xfrm>
        </p:spPr>
        <p:txBody>
          <a:bodyPr/>
          <a:lstStyle/>
          <a:p>
            <a:pPr marL="0" indent="0">
              <a:buNone/>
            </a:pPr>
            <a:r>
              <a:rPr lang="en-AU" dirty="0"/>
              <a:t>“</a:t>
            </a:r>
            <a:r>
              <a:rPr lang="en-US" dirty="0"/>
              <a:t>Software engineers shall ensure that their </a:t>
            </a:r>
            <a:r>
              <a:rPr lang="en-US" dirty="0">
                <a:solidFill>
                  <a:srgbClr val="C00000"/>
                </a:solidFill>
              </a:rPr>
              <a:t>products and related modifications</a:t>
            </a:r>
            <a:r>
              <a:rPr lang="en-US" dirty="0"/>
              <a:t> meet the highest professional standards possible.”</a:t>
            </a:r>
            <a:endParaRPr lang="en-AU" dirty="0"/>
          </a:p>
        </p:txBody>
      </p:sp>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37549" y="1245996"/>
            <a:ext cx="3562978" cy="3562978"/>
          </a:xfrm>
          <a:prstGeom prst="rect">
            <a:avLst/>
          </a:prstGeom>
        </p:spPr>
      </p:pic>
    </p:spTree>
    <p:extLst>
      <p:ext uri="{BB962C8B-B14F-4D97-AF65-F5344CB8AC3E}">
        <p14:creationId xmlns:p14="http://schemas.microsoft.com/office/powerpoint/2010/main" val="268373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Judgment</a:t>
            </a:r>
          </a:p>
        </p:txBody>
      </p:sp>
      <p:sp>
        <p:nvSpPr>
          <p:cNvPr id="3" name="Content Placeholder 2"/>
          <p:cNvSpPr>
            <a:spLocks noGrp="1"/>
          </p:cNvSpPr>
          <p:nvPr>
            <p:ph idx="1"/>
          </p:nvPr>
        </p:nvSpPr>
        <p:spPr>
          <a:xfrm>
            <a:off x="838200" y="1825625"/>
            <a:ext cx="5341536" cy="4351338"/>
          </a:xfrm>
        </p:spPr>
        <p:txBody>
          <a:bodyPr/>
          <a:lstStyle/>
          <a:p>
            <a:pPr marL="0" indent="0">
              <a:buNone/>
            </a:pPr>
            <a:r>
              <a:rPr lang="en-AU" dirty="0"/>
              <a:t>“</a:t>
            </a:r>
            <a:r>
              <a:rPr lang="en-US" dirty="0"/>
              <a:t>Software engineers shall maintain </a:t>
            </a:r>
            <a:r>
              <a:rPr lang="en-US" dirty="0">
                <a:solidFill>
                  <a:srgbClr val="C00000"/>
                </a:solidFill>
              </a:rPr>
              <a:t>integrity and independence </a:t>
            </a:r>
            <a:r>
              <a:rPr lang="en-US" dirty="0"/>
              <a:t>in their professional judgment.”</a:t>
            </a:r>
            <a:endParaRPr lang="en-AU" dirty="0"/>
          </a:p>
        </p:txBody>
      </p:sp>
      <p:pic>
        <p:nvPicPr>
          <p:cNvPr id="4" name="Picture 3"/>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7737231" y="1570517"/>
            <a:ext cx="3697793" cy="3257061"/>
          </a:xfrm>
          <a:prstGeom prst="rect">
            <a:avLst/>
          </a:prstGeom>
        </p:spPr>
      </p:pic>
    </p:spTree>
    <p:extLst>
      <p:ext uri="{BB962C8B-B14F-4D97-AF65-F5344CB8AC3E}">
        <p14:creationId xmlns:p14="http://schemas.microsoft.com/office/powerpoint/2010/main" val="2684999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Management</a:t>
            </a:r>
          </a:p>
        </p:txBody>
      </p:sp>
      <p:sp>
        <p:nvSpPr>
          <p:cNvPr id="3" name="Content Placeholder 2"/>
          <p:cNvSpPr>
            <a:spLocks noGrp="1"/>
          </p:cNvSpPr>
          <p:nvPr>
            <p:ph idx="1"/>
          </p:nvPr>
        </p:nvSpPr>
        <p:spPr>
          <a:xfrm>
            <a:off x="838200" y="1825625"/>
            <a:ext cx="6185598" cy="4351338"/>
          </a:xfrm>
        </p:spPr>
        <p:txBody>
          <a:bodyPr/>
          <a:lstStyle/>
          <a:p>
            <a:pPr marL="0" indent="0">
              <a:buNone/>
            </a:pPr>
            <a:r>
              <a:rPr lang="en-AU" dirty="0"/>
              <a:t>“</a:t>
            </a:r>
            <a:r>
              <a:rPr lang="en-US" dirty="0"/>
              <a:t>Software engineering managers and leaders shall subscribe to and promote an </a:t>
            </a:r>
            <a:r>
              <a:rPr lang="en-US" dirty="0">
                <a:solidFill>
                  <a:srgbClr val="C00000"/>
                </a:solidFill>
              </a:rPr>
              <a:t>ethical approach to the management </a:t>
            </a:r>
            <a:r>
              <a:rPr lang="en-US" dirty="0"/>
              <a:t>of software development and maintenance.”</a:t>
            </a:r>
            <a:endParaRPr lang="en-AU"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142519" y="1690688"/>
            <a:ext cx="4211281" cy="2368846"/>
          </a:xfrm>
          <a:prstGeom prst="rect">
            <a:avLst/>
          </a:prstGeom>
        </p:spPr>
      </p:pic>
    </p:spTree>
    <p:extLst>
      <p:ext uri="{BB962C8B-B14F-4D97-AF65-F5344CB8AC3E}">
        <p14:creationId xmlns:p14="http://schemas.microsoft.com/office/powerpoint/2010/main" val="36275716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profession</a:t>
            </a:r>
          </a:p>
        </p:txBody>
      </p:sp>
      <p:sp>
        <p:nvSpPr>
          <p:cNvPr id="3" name="Content Placeholder 2"/>
          <p:cNvSpPr>
            <a:spLocks noGrp="1"/>
          </p:cNvSpPr>
          <p:nvPr>
            <p:ph idx="1"/>
          </p:nvPr>
        </p:nvSpPr>
        <p:spPr>
          <a:xfrm>
            <a:off x="838200" y="1825625"/>
            <a:ext cx="5874099" cy="4351338"/>
          </a:xfrm>
        </p:spPr>
        <p:txBody>
          <a:bodyPr/>
          <a:lstStyle/>
          <a:p>
            <a:pPr marL="0" indent="0">
              <a:buNone/>
            </a:pPr>
            <a:r>
              <a:rPr lang="en-AU" dirty="0"/>
              <a:t>“</a:t>
            </a:r>
            <a:r>
              <a:rPr lang="en-US" dirty="0"/>
              <a:t>Software engineers shall advance the </a:t>
            </a:r>
            <a:r>
              <a:rPr lang="en-US" dirty="0">
                <a:solidFill>
                  <a:srgbClr val="C00000"/>
                </a:solidFill>
              </a:rPr>
              <a:t>integrity and reputation of the profession</a:t>
            </a:r>
            <a:r>
              <a:rPr lang="en-US" dirty="0"/>
              <a:t> consistent with the public interest.”</a:t>
            </a:r>
            <a:endParaRPr lang="en-AU" dirty="0"/>
          </a:p>
        </p:txBody>
      </p:sp>
      <p:pic>
        <p:nvPicPr>
          <p:cNvPr id="4" name="Picture 3"/>
          <p:cNvPicPr>
            <a:picLocks noChangeAspect="1"/>
          </p:cNvPicPr>
          <p:nvPr/>
        </p:nvPicPr>
        <p:blipFill>
          <a:blip r:embed="rId3"/>
          <a:stretch>
            <a:fillRect/>
          </a:stretch>
        </p:blipFill>
        <p:spPr>
          <a:xfrm>
            <a:off x="7254910" y="1690688"/>
            <a:ext cx="4098890" cy="3885203"/>
          </a:xfrm>
          <a:prstGeom prst="rect">
            <a:avLst/>
          </a:prstGeom>
        </p:spPr>
      </p:pic>
    </p:spTree>
    <p:extLst>
      <p:ext uri="{BB962C8B-B14F-4D97-AF65-F5344CB8AC3E}">
        <p14:creationId xmlns:p14="http://schemas.microsoft.com/office/powerpoint/2010/main" val="1296645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Colleagues</a:t>
            </a:r>
          </a:p>
        </p:txBody>
      </p:sp>
      <p:sp>
        <p:nvSpPr>
          <p:cNvPr id="3" name="Content Placeholder 2"/>
          <p:cNvSpPr>
            <a:spLocks noGrp="1"/>
          </p:cNvSpPr>
          <p:nvPr>
            <p:ph idx="1"/>
          </p:nvPr>
        </p:nvSpPr>
        <p:spPr>
          <a:xfrm>
            <a:off x="838200" y="1825625"/>
            <a:ext cx="5371681" cy="4351338"/>
          </a:xfrm>
        </p:spPr>
        <p:txBody>
          <a:bodyPr/>
          <a:lstStyle/>
          <a:p>
            <a:pPr marL="0" indent="0">
              <a:buNone/>
            </a:pPr>
            <a:r>
              <a:rPr lang="en-AU" dirty="0"/>
              <a:t>“</a:t>
            </a:r>
            <a:r>
              <a:rPr lang="en-US" dirty="0"/>
              <a:t>Software engineers shall be </a:t>
            </a:r>
            <a:r>
              <a:rPr lang="en-US" dirty="0">
                <a:solidFill>
                  <a:srgbClr val="C00000"/>
                </a:solidFill>
              </a:rPr>
              <a:t>fair to </a:t>
            </a:r>
            <a:r>
              <a:rPr lang="en-US" dirty="0"/>
              <a:t>and </a:t>
            </a:r>
            <a:r>
              <a:rPr lang="en-US" dirty="0">
                <a:solidFill>
                  <a:srgbClr val="C00000"/>
                </a:solidFill>
              </a:rPr>
              <a:t>supportive of their colleagues</a:t>
            </a:r>
            <a:r>
              <a:rPr lang="en-US" dirty="0"/>
              <a:t>.”</a:t>
            </a:r>
            <a:endParaRPr lang="en-AU"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677548" y="1536561"/>
            <a:ext cx="4281854" cy="2854569"/>
          </a:xfrm>
          <a:prstGeom prst="rect">
            <a:avLst/>
          </a:prstGeom>
        </p:spPr>
      </p:pic>
    </p:spTree>
    <p:extLst>
      <p:ext uri="{BB962C8B-B14F-4D97-AF65-F5344CB8AC3E}">
        <p14:creationId xmlns:p14="http://schemas.microsoft.com/office/powerpoint/2010/main" val="2766960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Yourself</a:t>
            </a:r>
          </a:p>
        </p:txBody>
      </p:sp>
      <p:sp>
        <p:nvSpPr>
          <p:cNvPr id="3" name="Content Placeholder 2"/>
          <p:cNvSpPr>
            <a:spLocks noGrp="1"/>
          </p:cNvSpPr>
          <p:nvPr>
            <p:ph idx="1"/>
          </p:nvPr>
        </p:nvSpPr>
        <p:spPr>
          <a:xfrm>
            <a:off x="838200" y="1825625"/>
            <a:ext cx="7572270" cy="4351338"/>
          </a:xfrm>
        </p:spPr>
        <p:txBody>
          <a:bodyPr/>
          <a:lstStyle/>
          <a:p>
            <a:pPr marL="0" indent="0">
              <a:buNone/>
            </a:pPr>
            <a:r>
              <a:rPr lang="en-AU" dirty="0"/>
              <a:t>“</a:t>
            </a:r>
            <a:r>
              <a:rPr lang="en-US" dirty="0"/>
              <a:t>Software engineers shall participate in </a:t>
            </a:r>
            <a:r>
              <a:rPr lang="en-US" dirty="0">
                <a:solidFill>
                  <a:srgbClr val="C00000"/>
                </a:solidFill>
              </a:rPr>
              <a:t>lifelong learning</a:t>
            </a:r>
            <a:r>
              <a:rPr lang="en-US" dirty="0"/>
              <a:t> regarding the practice of their profession and shall promote an </a:t>
            </a:r>
            <a:r>
              <a:rPr lang="en-US" dirty="0">
                <a:solidFill>
                  <a:srgbClr val="C00000"/>
                </a:solidFill>
              </a:rPr>
              <a:t>ethical approach </a:t>
            </a:r>
            <a:r>
              <a:rPr lang="en-US" dirty="0"/>
              <a:t>to the practice of the profession.”</a:t>
            </a:r>
            <a:endParaRPr lang="en-AU"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713554" y="1690688"/>
            <a:ext cx="2640246" cy="3285811"/>
          </a:xfrm>
          <a:prstGeom prst="rect">
            <a:avLst/>
          </a:prstGeom>
        </p:spPr>
      </p:pic>
    </p:spTree>
    <p:extLst>
      <p:ext uri="{BB962C8B-B14F-4D97-AF65-F5344CB8AC3E}">
        <p14:creationId xmlns:p14="http://schemas.microsoft.com/office/powerpoint/2010/main" val="8089357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Ethics in your software projects</a:t>
            </a:r>
          </a:p>
        </p:txBody>
      </p:sp>
      <p:sp>
        <p:nvSpPr>
          <p:cNvPr id="3" name="Content Placeholder 2"/>
          <p:cNvSpPr>
            <a:spLocks noGrp="1"/>
          </p:cNvSpPr>
          <p:nvPr>
            <p:ph idx="1"/>
          </p:nvPr>
        </p:nvSpPr>
        <p:spPr/>
        <p:txBody>
          <a:bodyPr>
            <a:normAutofit fontScale="92500" lnSpcReduction="10000"/>
          </a:bodyPr>
          <a:lstStyle/>
          <a:p>
            <a:r>
              <a:rPr lang="en-AU" dirty="0"/>
              <a:t>So far, your programming probably hasn’t had much of an ethical dimension</a:t>
            </a:r>
          </a:p>
          <a:p>
            <a:pPr lvl="1"/>
            <a:r>
              <a:rPr lang="en-AU" dirty="0"/>
              <a:t>the “public good” isn’t a consideration if you and your teachers are the only people who ever run your code…</a:t>
            </a:r>
          </a:p>
          <a:p>
            <a:r>
              <a:rPr lang="en-AU" dirty="0"/>
              <a:t>But this will soon change</a:t>
            </a:r>
          </a:p>
          <a:p>
            <a:pPr lvl="1"/>
            <a:r>
              <a:rPr lang="en-AU" dirty="0"/>
              <a:t>FIT3047/FIT3048: Industry Experience project (industry client)</a:t>
            </a:r>
          </a:p>
          <a:p>
            <a:pPr lvl="1"/>
            <a:r>
              <a:rPr lang="en-AU" dirty="0"/>
              <a:t>FIT3170 Software Engineering practice</a:t>
            </a:r>
          </a:p>
          <a:p>
            <a:pPr lvl="1"/>
            <a:r>
              <a:rPr lang="en-AU" dirty="0"/>
              <a:t>FIT4002 Software Engineering industry experience studio project (industry client)</a:t>
            </a:r>
          </a:p>
          <a:p>
            <a:pPr lvl="1"/>
            <a:r>
              <a:rPr lang="en-AU" dirty="0"/>
              <a:t>Industry Based Learning</a:t>
            </a:r>
          </a:p>
          <a:p>
            <a:pPr lvl="1"/>
            <a:r>
              <a:rPr lang="en-AU" dirty="0"/>
              <a:t>professional practice</a:t>
            </a:r>
          </a:p>
          <a:p>
            <a:r>
              <a:rPr lang="en-AU" dirty="0"/>
              <a:t>Better have some kind of strategy worked out for dealing with potential ethical issues</a:t>
            </a:r>
          </a:p>
        </p:txBody>
      </p:sp>
    </p:spTree>
    <p:extLst>
      <p:ext uri="{BB962C8B-B14F-4D97-AF65-F5344CB8AC3E}">
        <p14:creationId xmlns:p14="http://schemas.microsoft.com/office/powerpoint/2010/main" val="36583656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Ethics audits</a:t>
            </a:r>
          </a:p>
        </p:txBody>
      </p:sp>
      <p:sp>
        <p:nvSpPr>
          <p:cNvPr id="3" name="Content Placeholder 2"/>
          <p:cNvSpPr>
            <a:spLocks noGrp="1"/>
          </p:cNvSpPr>
          <p:nvPr>
            <p:ph idx="1"/>
          </p:nvPr>
        </p:nvSpPr>
        <p:spPr/>
        <p:txBody>
          <a:bodyPr/>
          <a:lstStyle/>
          <a:p>
            <a:r>
              <a:rPr lang="en-AU" dirty="0"/>
              <a:t>Idea: during the inception phase of your project, consider conducting an ethics audit</a:t>
            </a:r>
          </a:p>
          <a:p>
            <a:pPr lvl="1"/>
            <a:r>
              <a:rPr lang="en-AU" dirty="0"/>
              <a:t>is this software in the public interest?</a:t>
            </a:r>
          </a:p>
          <a:p>
            <a:pPr lvl="1"/>
            <a:r>
              <a:rPr lang="en-AU" dirty="0"/>
              <a:t>is our software likely to put anybody at risk of harm?</a:t>
            </a:r>
          </a:p>
          <a:p>
            <a:pPr lvl="1"/>
            <a:r>
              <a:rPr lang="en-AU" dirty="0"/>
              <a:t>do we have a plan to protect our users from harm?</a:t>
            </a:r>
          </a:p>
          <a:p>
            <a:pPr lvl="1"/>
            <a:r>
              <a:rPr lang="en-AU" dirty="0"/>
              <a:t>do we have a plan to protect the people and organizations whose identifiable data we store?</a:t>
            </a:r>
          </a:p>
          <a:p>
            <a:r>
              <a:rPr lang="en-AU" dirty="0"/>
              <a:t>Revisit your ethics audit periodically during the project </a:t>
            </a:r>
          </a:p>
          <a:p>
            <a:r>
              <a:rPr lang="en-AU" dirty="0"/>
              <a:t>Can make this process part of your regular risk management activities</a:t>
            </a:r>
          </a:p>
        </p:txBody>
      </p:sp>
    </p:spTree>
    <p:extLst>
      <p:ext uri="{BB962C8B-B14F-4D97-AF65-F5344CB8AC3E}">
        <p14:creationId xmlns:p14="http://schemas.microsoft.com/office/powerpoint/2010/main" val="33759946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Legal issues</a:t>
            </a:r>
          </a:p>
        </p:txBody>
      </p:sp>
      <p:sp>
        <p:nvSpPr>
          <p:cNvPr id="3" name="Content Placeholder 2"/>
          <p:cNvSpPr>
            <a:spLocks noGrp="1"/>
          </p:cNvSpPr>
          <p:nvPr>
            <p:ph idx="1"/>
          </p:nvPr>
        </p:nvSpPr>
        <p:spPr/>
        <p:txBody>
          <a:bodyPr/>
          <a:lstStyle/>
          <a:p>
            <a:r>
              <a:rPr lang="en-AU" dirty="0"/>
              <a:t>Your projects may have legal ramifications</a:t>
            </a:r>
          </a:p>
          <a:p>
            <a:r>
              <a:rPr lang="en-AU" dirty="0"/>
              <a:t>Law concerning software, networking, online behaviour etc. is a very big subject</a:t>
            </a:r>
          </a:p>
          <a:p>
            <a:pPr lvl="1"/>
            <a:r>
              <a:rPr lang="en-AU" dirty="0"/>
              <a:t>we can’t cover much of it here</a:t>
            </a:r>
          </a:p>
          <a:p>
            <a:r>
              <a:rPr lang="en-AU" dirty="0"/>
              <a:t>We will just go over a few of the relevant concepts</a:t>
            </a:r>
          </a:p>
          <a:p>
            <a:pPr lvl="1"/>
            <a:r>
              <a:rPr lang="en-AU" dirty="0"/>
              <a:t>intellectual property</a:t>
            </a:r>
          </a:p>
          <a:p>
            <a:pPr lvl="1"/>
            <a:r>
              <a:rPr lang="en-AU" dirty="0"/>
              <a:t>software licensing</a:t>
            </a:r>
          </a:p>
          <a:p>
            <a:pPr lvl="1"/>
            <a:r>
              <a:rPr lang="en-AU" dirty="0"/>
              <a:t>liability</a:t>
            </a:r>
          </a:p>
          <a:p>
            <a:r>
              <a:rPr lang="en-AU" dirty="0"/>
              <a:t>If you think your project may be put at risk due to legal issues, you should </a:t>
            </a:r>
            <a:r>
              <a:rPr lang="en-AU" dirty="0">
                <a:solidFill>
                  <a:srgbClr val="C00000"/>
                </a:solidFill>
              </a:rPr>
              <a:t>consult a lawyer</a:t>
            </a:r>
          </a:p>
        </p:txBody>
      </p:sp>
    </p:spTree>
    <p:extLst>
      <p:ext uri="{BB962C8B-B14F-4D97-AF65-F5344CB8AC3E}">
        <p14:creationId xmlns:p14="http://schemas.microsoft.com/office/powerpoint/2010/main" val="719068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Property and intellectual property</a:t>
            </a:r>
          </a:p>
        </p:txBody>
      </p:sp>
      <p:sp>
        <p:nvSpPr>
          <p:cNvPr id="3" name="Content Placeholder 2"/>
          <p:cNvSpPr>
            <a:spLocks noGrp="1"/>
          </p:cNvSpPr>
          <p:nvPr>
            <p:ph idx="1"/>
          </p:nvPr>
        </p:nvSpPr>
        <p:spPr>
          <a:xfrm>
            <a:off x="838200" y="1825625"/>
            <a:ext cx="7592367" cy="4351338"/>
          </a:xfrm>
        </p:spPr>
        <p:txBody>
          <a:bodyPr>
            <a:normAutofit fontScale="85000" lnSpcReduction="20000"/>
          </a:bodyPr>
          <a:lstStyle/>
          <a:p>
            <a:r>
              <a:rPr lang="en-AU" dirty="0"/>
              <a:t>We all know what property is</a:t>
            </a:r>
          </a:p>
          <a:p>
            <a:pPr lvl="1"/>
            <a:r>
              <a:rPr lang="en-AU" dirty="0"/>
              <a:t>things that somebody can own</a:t>
            </a:r>
          </a:p>
          <a:p>
            <a:pPr lvl="1"/>
            <a:r>
              <a:rPr lang="en-AU" dirty="0"/>
              <a:t>property can be bought and sold</a:t>
            </a:r>
          </a:p>
          <a:p>
            <a:pPr lvl="1"/>
            <a:r>
              <a:rPr lang="en-AU" dirty="0"/>
              <a:t>owners have the right to determine who can use their property, and how</a:t>
            </a:r>
          </a:p>
          <a:p>
            <a:r>
              <a:rPr lang="en-AU" dirty="0"/>
              <a:t>The right to property is enshrined in Article 17 of the UN’s Universal Declaration of Human Rights</a:t>
            </a:r>
            <a:br>
              <a:rPr lang="en-AU" dirty="0"/>
            </a:br>
            <a:r>
              <a:rPr lang="en-AU" dirty="0"/>
              <a:t/>
            </a:r>
            <a:br>
              <a:rPr lang="en-AU" dirty="0"/>
            </a:br>
            <a:r>
              <a:rPr lang="en-AU" dirty="0"/>
              <a:t/>
            </a:r>
            <a:br>
              <a:rPr lang="en-AU" dirty="0"/>
            </a:br>
            <a:endParaRPr lang="en-AU" dirty="0"/>
          </a:p>
          <a:p>
            <a:endParaRPr lang="en-AU" dirty="0"/>
          </a:p>
          <a:p>
            <a:r>
              <a:rPr lang="en-AU" dirty="0"/>
              <a:t>Intellectual property law extends these concepts to creations of the mind: ideas, inventions, designs, algorithms, artworks, etc.</a:t>
            </a:r>
          </a:p>
        </p:txBody>
      </p:sp>
      <p:pic>
        <p:nvPicPr>
          <p:cNvPr id="4" name="Picture 3"/>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8648227" y="2062478"/>
            <a:ext cx="2705573" cy="1976960"/>
          </a:xfrm>
          <a:prstGeom prst="rect">
            <a:avLst/>
          </a:prstGeom>
        </p:spPr>
      </p:pic>
      <p:sp>
        <p:nvSpPr>
          <p:cNvPr id="5" name="TextBox 4"/>
          <p:cNvSpPr txBox="1"/>
          <p:nvPr/>
        </p:nvSpPr>
        <p:spPr>
          <a:xfrm>
            <a:off x="1852691" y="3908810"/>
            <a:ext cx="5563383" cy="923330"/>
          </a:xfrm>
          <a:prstGeom prst="rect">
            <a:avLst/>
          </a:prstGeom>
          <a:solidFill>
            <a:schemeClr val="accent2">
              <a:lumMod val="60000"/>
              <a:lumOff val="40000"/>
            </a:schemeClr>
          </a:solidFill>
        </p:spPr>
        <p:txBody>
          <a:bodyPr wrap="square" rtlCol="0">
            <a:spAutoFit/>
          </a:bodyPr>
          <a:lstStyle/>
          <a:p>
            <a:pPr marL="342900" indent="-342900">
              <a:buFont typeface="+mj-lt"/>
              <a:buAutoNum type="arabicPeriod"/>
            </a:pPr>
            <a:r>
              <a:rPr lang="en-US" dirty="0">
                <a:latin typeface="Times New Roman" panose="02020603050405020304" pitchFamily="18" charset="0"/>
                <a:cs typeface="Times New Roman" panose="02020603050405020304" pitchFamily="18" charset="0"/>
              </a:rPr>
              <a:t>Everyone has the right to own property alone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as well as in association with others. </a:t>
            </a:r>
          </a:p>
          <a:p>
            <a:pPr marL="342900" indent="-342900">
              <a:buFont typeface="+mj-lt"/>
              <a:buAutoNum type="arabicPeriod"/>
            </a:pPr>
            <a:r>
              <a:rPr lang="en-US" dirty="0">
                <a:latin typeface="Times New Roman" panose="02020603050405020304" pitchFamily="18" charset="0"/>
                <a:cs typeface="Times New Roman" panose="02020603050405020304" pitchFamily="18" charset="0"/>
              </a:rPr>
              <a:t>No one shall be arbitrarily deprived of his property.</a:t>
            </a:r>
            <a:endParaRPr lang="en-AU"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55851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In this lecture…</a:t>
            </a:r>
          </a:p>
        </p:txBody>
      </p:sp>
      <p:sp>
        <p:nvSpPr>
          <p:cNvPr id="3" name="Content Placeholder 2"/>
          <p:cNvSpPr>
            <a:spLocks noGrp="1"/>
          </p:cNvSpPr>
          <p:nvPr>
            <p:ph idx="1"/>
          </p:nvPr>
        </p:nvSpPr>
        <p:spPr/>
        <p:txBody>
          <a:bodyPr/>
          <a:lstStyle/>
          <a:p>
            <a:r>
              <a:rPr lang="en-AU" dirty="0"/>
              <a:t>Ethics</a:t>
            </a:r>
          </a:p>
          <a:p>
            <a:pPr lvl="1"/>
            <a:r>
              <a:rPr lang="en-AU" dirty="0"/>
              <a:t>definition</a:t>
            </a:r>
          </a:p>
          <a:p>
            <a:pPr lvl="1"/>
            <a:r>
              <a:rPr lang="en-AU" dirty="0"/>
              <a:t>ethics and morality</a:t>
            </a:r>
          </a:p>
          <a:p>
            <a:pPr lvl="1"/>
            <a:r>
              <a:rPr lang="en-AU" dirty="0"/>
              <a:t>the IEEE/ACM Code of Ethics for software engineers</a:t>
            </a:r>
          </a:p>
          <a:p>
            <a:r>
              <a:rPr lang="en-AU" dirty="0"/>
              <a:t>Legal issues</a:t>
            </a:r>
          </a:p>
          <a:p>
            <a:pPr lvl="1"/>
            <a:r>
              <a:rPr lang="en-AU" dirty="0"/>
              <a:t>intellectual property</a:t>
            </a:r>
          </a:p>
          <a:p>
            <a:pPr lvl="1"/>
            <a:r>
              <a:rPr lang="en-AU" dirty="0"/>
              <a:t>patents, trademarks, and copyright</a:t>
            </a:r>
          </a:p>
          <a:p>
            <a:pPr lvl="1"/>
            <a:r>
              <a:rPr lang="en-AU" dirty="0"/>
              <a:t>liability</a:t>
            </a:r>
          </a:p>
        </p:txBody>
      </p:sp>
    </p:spTree>
    <p:extLst>
      <p:ext uri="{BB962C8B-B14F-4D97-AF65-F5344CB8AC3E}">
        <p14:creationId xmlns:p14="http://schemas.microsoft.com/office/powerpoint/2010/main" val="41826434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Copyright</a:t>
            </a:r>
          </a:p>
        </p:txBody>
      </p:sp>
      <p:sp>
        <p:nvSpPr>
          <p:cNvPr id="3" name="Content Placeholder 2"/>
          <p:cNvSpPr>
            <a:spLocks noGrp="1"/>
          </p:cNvSpPr>
          <p:nvPr>
            <p:ph idx="1"/>
          </p:nvPr>
        </p:nvSpPr>
        <p:spPr/>
        <p:txBody>
          <a:bodyPr>
            <a:normAutofit/>
          </a:bodyPr>
          <a:lstStyle/>
          <a:p>
            <a:r>
              <a:rPr lang="en-AU" dirty="0"/>
              <a:t>Copyright covers </a:t>
            </a:r>
            <a:r>
              <a:rPr lang="en-AU" dirty="0">
                <a:solidFill>
                  <a:srgbClr val="C00000"/>
                </a:solidFill>
              </a:rPr>
              <a:t>original works</a:t>
            </a:r>
            <a:r>
              <a:rPr lang="en-AU" dirty="0"/>
              <a:t> rather than the ideas behind them</a:t>
            </a:r>
          </a:p>
          <a:p>
            <a:pPr lvl="1"/>
            <a:r>
              <a:rPr lang="en-AU" dirty="0"/>
              <a:t>this includes program source code </a:t>
            </a:r>
          </a:p>
          <a:p>
            <a:pPr lvl="1"/>
            <a:r>
              <a:rPr lang="en-AU" dirty="0"/>
              <a:t>doesn’t necessarily include algorithms</a:t>
            </a:r>
          </a:p>
          <a:p>
            <a:r>
              <a:rPr lang="en-AU" dirty="0"/>
              <a:t>Literally means the right to make copies</a:t>
            </a:r>
          </a:p>
          <a:p>
            <a:pPr lvl="1"/>
            <a:r>
              <a:rPr lang="en-AU" dirty="0"/>
              <a:t>but also covers the right to “perform” (i.e. run), distribute, or create </a:t>
            </a:r>
            <a:r>
              <a:rPr lang="en-AU" dirty="0">
                <a:solidFill>
                  <a:srgbClr val="C00000"/>
                </a:solidFill>
              </a:rPr>
              <a:t>derivative works</a:t>
            </a:r>
          </a:p>
          <a:p>
            <a:r>
              <a:rPr lang="en-AU" dirty="0"/>
              <a:t>Automatically granted to the creator of the work at the time of creation</a:t>
            </a:r>
          </a:p>
          <a:p>
            <a:pPr lvl="1"/>
            <a:r>
              <a:rPr lang="en-AU" dirty="0"/>
              <a:t>if you create software while at work, it belongs to your company</a:t>
            </a:r>
          </a:p>
          <a:p>
            <a:pPr lvl="1"/>
            <a:r>
              <a:rPr lang="en-AU" dirty="0"/>
              <a:t>if you are a contractor, your contract will say who owns the IP you’ve created</a:t>
            </a:r>
          </a:p>
        </p:txBody>
      </p:sp>
    </p:spTree>
    <p:extLst>
      <p:ext uri="{BB962C8B-B14F-4D97-AF65-F5344CB8AC3E}">
        <p14:creationId xmlns:p14="http://schemas.microsoft.com/office/powerpoint/2010/main" val="29299648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Copyright and reverse-engineering</a:t>
            </a:r>
          </a:p>
        </p:txBody>
      </p:sp>
      <p:sp>
        <p:nvSpPr>
          <p:cNvPr id="3" name="Content Placeholder 2"/>
          <p:cNvSpPr>
            <a:spLocks noGrp="1"/>
          </p:cNvSpPr>
          <p:nvPr>
            <p:ph idx="1"/>
          </p:nvPr>
        </p:nvSpPr>
        <p:spPr/>
        <p:txBody>
          <a:bodyPr>
            <a:normAutofit lnSpcReduction="10000"/>
          </a:bodyPr>
          <a:lstStyle/>
          <a:p>
            <a:r>
              <a:rPr lang="en-AU" dirty="0">
                <a:solidFill>
                  <a:srgbClr val="C00000"/>
                </a:solidFill>
              </a:rPr>
              <a:t>Reverse-engineering</a:t>
            </a:r>
            <a:r>
              <a:rPr lang="en-AU" dirty="0"/>
              <a:t> a program means looking at how it behaves given different inputs</a:t>
            </a:r>
          </a:p>
          <a:p>
            <a:r>
              <a:rPr lang="en-AU" dirty="0"/>
              <a:t>It is not a </a:t>
            </a:r>
            <a:r>
              <a:rPr lang="en-AU" i="1" dirty="0"/>
              <a:t>copyright</a:t>
            </a:r>
            <a:r>
              <a:rPr lang="en-AU" dirty="0"/>
              <a:t> offence under Australian copyright law to clone a program by reverse-engineering provided you </a:t>
            </a:r>
            <a:r>
              <a:rPr lang="en-AU" dirty="0">
                <a:solidFill>
                  <a:srgbClr val="C00000"/>
                </a:solidFill>
              </a:rPr>
              <a:t>don’t look at the code</a:t>
            </a:r>
          </a:p>
          <a:p>
            <a:pPr lvl="1"/>
            <a:r>
              <a:rPr lang="en-AU" dirty="0"/>
              <a:t>if you look at the code, you’re creating a derivative work</a:t>
            </a:r>
          </a:p>
          <a:p>
            <a:pPr lvl="1"/>
            <a:r>
              <a:rPr lang="en-AU" dirty="0"/>
              <a:t>porting to a new language or platform is also creating a derivative work</a:t>
            </a:r>
          </a:p>
          <a:p>
            <a:r>
              <a:rPr lang="en-AU" dirty="0"/>
              <a:t>Just because it’s not a copyright offence doesn’t mean it’s going to be okay</a:t>
            </a:r>
          </a:p>
          <a:p>
            <a:pPr lvl="1"/>
            <a:r>
              <a:rPr lang="en-AU" dirty="0"/>
              <a:t>might still be a breach of your licensing conditions</a:t>
            </a:r>
          </a:p>
          <a:p>
            <a:pPr lvl="1"/>
            <a:r>
              <a:rPr lang="en-AU" dirty="0"/>
              <a:t>most commercial software licences prohibit reverse-engineering</a:t>
            </a:r>
          </a:p>
          <a:p>
            <a:pPr lvl="1"/>
            <a:r>
              <a:rPr lang="en-AU" dirty="0"/>
              <a:t>if in doubt, </a:t>
            </a:r>
            <a:r>
              <a:rPr lang="en-AU" dirty="0">
                <a:solidFill>
                  <a:srgbClr val="C00000"/>
                </a:solidFill>
              </a:rPr>
              <a:t>don’t do it</a:t>
            </a:r>
          </a:p>
          <a:p>
            <a:endParaRPr lang="en-AU" dirty="0"/>
          </a:p>
        </p:txBody>
      </p:sp>
    </p:spTree>
    <p:extLst>
      <p:ext uri="{BB962C8B-B14F-4D97-AF65-F5344CB8AC3E}">
        <p14:creationId xmlns:p14="http://schemas.microsoft.com/office/powerpoint/2010/main" val="5994095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Software patents</a:t>
            </a:r>
          </a:p>
        </p:txBody>
      </p:sp>
      <p:sp>
        <p:nvSpPr>
          <p:cNvPr id="3" name="Content Placeholder 2"/>
          <p:cNvSpPr>
            <a:spLocks noGrp="1"/>
          </p:cNvSpPr>
          <p:nvPr>
            <p:ph idx="1"/>
          </p:nvPr>
        </p:nvSpPr>
        <p:spPr/>
        <p:txBody>
          <a:bodyPr>
            <a:normAutofit fontScale="92500" lnSpcReduction="20000"/>
          </a:bodyPr>
          <a:lstStyle/>
          <a:p>
            <a:r>
              <a:rPr lang="en-AU" dirty="0"/>
              <a:t>Patents apply to inventions, and give the owner of the patent exclusive rights over them for a limited time</a:t>
            </a:r>
          </a:p>
          <a:p>
            <a:pPr lvl="1"/>
            <a:r>
              <a:rPr lang="en-AU" dirty="0"/>
              <a:t>idea is to ensure that inventors get a chance to profit from their inventions</a:t>
            </a:r>
          </a:p>
          <a:p>
            <a:pPr lvl="1"/>
            <a:r>
              <a:rPr lang="en-AU" dirty="0"/>
              <a:t>this promotes innovation</a:t>
            </a:r>
          </a:p>
          <a:p>
            <a:r>
              <a:rPr lang="en-AU" dirty="0"/>
              <a:t>Doesn’t necessarily mean you can’t use the invention</a:t>
            </a:r>
          </a:p>
          <a:p>
            <a:pPr lvl="1"/>
            <a:r>
              <a:rPr lang="en-AU" dirty="0"/>
              <a:t>usually means you’ll need to pay a fee to the patent owner (i.e. purchase a licence)</a:t>
            </a:r>
          </a:p>
          <a:p>
            <a:pPr lvl="1"/>
            <a:r>
              <a:rPr lang="en-AU" dirty="0"/>
              <a:t>licences can be expensive</a:t>
            </a:r>
          </a:p>
          <a:p>
            <a:r>
              <a:rPr lang="en-AU" dirty="0"/>
              <a:t>Software isn’t patentable everywhere but </a:t>
            </a:r>
            <a:r>
              <a:rPr lang="en-AU" i="1" dirty="0"/>
              <a:t>is</a:t>
            </a:r>
            <a:r>
              <a:rPr lang="en-AU" dirty="0"/>
              <a:t> patentable in Australia</a:t>
            </a:r>
          </a:p>
          <a:p>
            <a:pPr lvl="1"/>
            <a:r>
              <a:rPr lang="en-AU" dirty="0"/>
              <a:t>if operating in another country, check with a qualified legal professional</a:t>
            </a:r>
          </a:p>
          <a:p>
            <a:r>
              <a:rPr lang="en-AU" dirty="0"/>
              <a:t>Unlike copyright, patents aren’t automatic – you have to apply for one</a:t>
            </a:r>
          </a:p>
          <a:p>
            <a:pPr lvl="1"/>
            <a:r>
              <a:rPr lang="en-AU" dirty="0"/>
              <a:t>this costs a lot, and it might not be granted</a:t>
            </a:r>
          </a:p>
          <a:p>
            <a:pPr lvl="1"/>
            <a:r>
              <a:rPr lang="en-AU" dirty="0"/>
              <a:t>so not all software is patented</a:t>
            </a:r>
          </a:p>
        </p:txBody>
      </p:sp>
    </p:spTree>
    <p:extLst>
      <p:ext uri="{BB962C8B-B14F-4D97-AF65-F5344CB8AC3E}">
        <p14:creationId xmlns:p14="http://schemas.microsoft.com/office/powerpoint/2010/main" val="952054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Trade secrets, confidentiality, and NDAs</a:t>
            </a:r>
          </a:p>
        </p:txBody>
      </p:sp>
      <p:sp>
        <p:nvSpPr>
          <p:cNvPr id="3" name="Content Placeholder 2"/>
          <p:cNvSpPr>
            <a:spLocks noGrp="1"/>
          </p:cNvSpPr>
          <p:nvPr>
            <p:ph idx="1"/>
          </p:nvPr>
        </p:nvSpPr>
        <p:spPr/>
        <p:txBody>
          <a:bodyPr>
            <a:normAutofit fontScale="85000" lnSpcReduction="20000"/>
          </a:bodyPr>
          <a:lstStyle/>
          <a:p>
            <a:r>
              <a:rPr lang="en-AU" dirty="0"/>
              <a:t>Some companies have critical business secrets</a:t>
            </a:r>
          </a:p>
          <a:p>
            <a:pPr lvl="1"/>
            <a:r>
              <a:rPr lang="en-AU" dirty="0"/>
              <a:t>e.g. formula for Coca-Cola, recipe for KFC </a:t>
            </a:r>
          </a:p>
          <a:p>
            <a:r>
              <a:rPr lang="en-AU" dirty="0"/>
              <a:t>Not the same as copyrights or patents!</a:t>
            </a:r>
          </a:p>
          <a:p>
            <a:pPr lvl="1"/>
            <a:r>
              <a:rPr lang="en-AU" dirty="0"/>
              <a:t>copyrights and patents expire with time</a:t>
            </a:r>
          </a:p>
          <a:p>
            <a:pPr lvl="1"/>
            <a:r>
              <a:rPr lang="en-AU" dirty="0"/>
              <a:t>copyrights and patents apply to everyone, confidentiality agreements only apply to the signatories</a:t>
            </a:r>
          </a:p>
          <a:p>
            <a:r>
              <a:rPr lang="en-AU" dirty="0"/>
              <a:t>Typically protected by making people (e.g. employees) agree to keep the secret before disclosing</a:t>
            </a:r>
          </a:p>
          <a:p>
            <a:pPr lvl="1"/>
            <a:r>
              <a:rPr lang="en-AU" dirty="0"/>
              <a:t>in the US: nondisclosure agreement </a:t>
            </a:r>
          </a:p>
          <a:p>
            <a:pPr lvl="1"/>
            <a:r>
              <a:rPr lang="en-AU" dirty="0"/>
              <a:t>in Australia: deed of confidentiality</a:t>
            </a:r>
          </a:p>
          <a:p>
            <a:pPr lvl="1"/>
            <a:r>
              <a:rPr lang="en-AU" dirty="0"/>
              <a:t>anywhere: clause in your contract that says you’re not allowed to disclose company secrets</a:t>
            </a:r>
          </a:p>
          <a:p>
            <a:r>
              <a:rPr lang="en-AU" dirty="0"/>
              <a:t>Basic idea: before you are given the secret information, you must agree not to disclose it to a third party</a:t>
            </a:r>
          </a:p>
          <a:p>
            <a:pPr lvl="1"/>
            <a:r>
              <a:rPr lang="en-AU" dirty="0"/>
              <a:t>if you do, the company can sue you</a:t>
            </a:r>
          </a:p>
        </p:txBody>
      </p:sp>
    </p:spTree>
    <p:extLst>
      <p:ext uri="{BB962C8B-B14F-4D97-AF65-F5344CB8AC3E}">
        <p14:creationId xmlns:p14="http://schemas.microsoft.com/office/powerpoint/2010/main" val="28474926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Software licensing</a:t>
            </a:r>
          </a:p>
        </p:txBody>
      </p:sp>
      <p:sp>
        <p:nvSpPr>
          <p:cNvPr id="3" name="Content Placeholder 2"/>
          <p:cNvSpPr>
            <a:spLocks noGrp="1"/>
          </p:cNvSpPr>
          <p:nvPr>
            <p:ph idx="1"/>
          </p:nvPr>
        </p:nvSpPr>
        <p:spPr/>
        <p:txBody>
          <a:bodyPr>
            <a:normAutofit/>
          </a:bodyPr>
          <a:lstStyle/>
          <a:p>
            <a:r>
              <a:rPr lang="en-AU" dirty="0"/>
              <a:t>When you’re granted the ability to use a piece of software, it’s typically by accepting a software licence</a:t>
            </a:r>
          </a:p>
          <a:p>
            <a:r>
              <a:rPr lang="en-AU" dirty="0"/>
              <a:t>The owner of the intellectual property is granting you permission to use it provided certain conditions are met, e.g.:</a:t>
            </a:r>
          </a:p>
          <a:p>
            <a:pPr lvl="1"/>
            <a:r>
              <a:rPr lang="en-AU" dirty="0"/>
              <a:t>disallowing reverse-engineering</a:t>
            </a:r>
          </a:p>
          <a:p>
            <a:pPr lvl="1"/>
            <a:r>
              <a:rPr lang="en-AU" dirty="0"/>
              <a:t>restrictions on number of users</a:t>
            </a:r>
          </a:p>
          <a:p>
            <a:pPr lvl="1"/>
            <a:r>
              <a:rPr lang="en-AU" dirty="0"/>
              <a:t>restrictions on the number of computers you can install on, etc.</a:t>
            </a:r>
          </a:p>
          <a:p>
            <a:pPr lvl="1"/>
            <a:endParaRPr lang="en-AU" dirty="0"/>
          </a:p>
        </p:txBody>
      </p:sp>
    </p:spTree>
    <p:extLst>
      <p:ext uri="{BB962C8B-B14F-4D97-AF65-F5344CB8AC3E}">
        <p14:creationId xmlns:p14="http://schemas.microsoft.com/office/powerpoint/2010/main" val="7662168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Open source software</a:t>
            </a:r>
          </a:p>
        </p:txBody>
      </p:sp>
      <p:sp>
        <p:nvSpPr>
          <p:cNvPr id="3" name="Content Placeholder 2"/>
          <p:cNvSpPr>
            <a:spLocks noGrp="1"/>
          </p:cNvSpPr>
          <p:nvPr>
            <p:ph idx="1"/>
          </p:nvPr>
        </p:nvSpPr>
        <p:spPr/>
        <p:txBody>
          <a:bodyPr>
            <a:normAutofit fontScale="92500" lnSpcReduction="10000"/>
          </a:bodyPr>
          <a:lstStyle/>
          <a:p>
            <a:r>
              <a:rPr lang="en-AU" dirty="0"/>
              <a:t>Open source software is released under an open source licence</a:t>
            </a:r>
          </a:p>
          <a:p>
            <a:pPr lvl="1"/>
            <a:r>
              <a:rPr lang="en-AU" dirty="0"/>
              <a:t>that is, a licence that allows for the code to be used, modified, and shared</a:t>
            </a:r>
          </a:p>
          <a:p>
            <a:r>
              <a:rPr lang="en-AU" dirty="0"/>
              <a:t>Don’t assume you can do what you like with open source software!</a:t>
            </a:r>
          </a:p>
          <a:p>
            <a:pPr lvl="1"/>
            <a:r>
              <a:rPr lang="en-AU" dirty="0"/>
              <a:t>it </a:t>
            </a:r>
            <a:r>
              <a:rPr lang="en-AU" i="1" dirty="0"/>
              <a:t>is</a:t>
            </a:r>
            <a:r>
              <a:rPr lang="en-AU" dirty="0"/>
              <a:t> still covered by copyright</a:t>
            </a:r>
          </a:p>
          <a:p>
            <a:pPr lvl="1"/>
            <a:r>
              <a:rPr lang="en-AU" dirty="0"/>
              <a:t>breaking an open source licence means you can be sued by the rights holder</a:t>
            </a:r>
          </a:p>
          <a:p>
            <a:r>
              <a:rPr lang="en-AU" dirty="0"/>
              <a:t>Many open source licences exist</a:t>
            </a:r>
          </a:p>
          <a:p>
            <a:pPr lvl="1"/>
            <a:r>
              <a:rPr lang="en-AU" dirty="0"/>
              <a:t>some are permissive, e.g. MIT: “do whatever you want but keep this copyright notice in”</a:t>
            </a:r>
          </a:p>
          <a:p>
            <a:pPr lvl="1"/>
            <a:r>
              <a:rPr lang="en-AU" dirty="0"/>
              <a:t>some are restrictive, e.g. GPL</a:t>
            </a:r>
          </a:p>
          <a:p>
            <a:r>
              <a:rPr lang="en-AU" dirty="0"/>
              <a:t>If you want to use somebody else’s code for work, or even for educational purposes, </a:t>
            </a:r>
            <a:r>
              <a:rPr lang="en-AU" dirty="0">
                <a:solidFill>
                  <a:srgbClr val="C00000"/>
                </a:solidFill>
              </a:rPr>
              <a:t>check the licensing terms </a:t>
            </a:r>
            <a:r>
              <a:rPr lang="en-AU" dirty="0"/>
              <a:t>to make sure this use is allowed</a:t>
            </a:r>
          </a:p>
        </p:txBody>
      </p:sp>
    </p:spTree>
    <p:extLst>
      <p:ext uri="{BB962C8B-B14F-4D97-AF65-F5344CB8AC3E}">
        <p14:creationId xmlns:p14="http://schemas.microsoft.com/office/powerpoint/2010/main" val="512208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Public domain software</a:t>
            </a:r>
          </a:p>
        </p:txBody>
      </p:sp>
      <p:sp>
        <p:nvSpPr>
          <p:cNvPr id="3" name="Content Placeholder 2"/>
          <p:cNvSpPr>
            <a:spLocks noGrp="1"/>
          </p:cNvSpPr>
          <p:nvPr>
            <p:ph idx="1"/>
          </p:nvPr>
        </p:nvSpPr>
        <p:spPr/>
        <p:txBody>
          <a:bodyPr>
            <a:normAutofit lnSpcReduction="10000"/>
          </a:bodyPr>
          <a:lstStyle/>
          <a:p>
            <a:r>
              <a:rPr lang="en-AU" dirty="0"/>
              <a:t>Public domain software isn’t owned by anyone</a:t>
            </a:r>
          </a:p>
          <a:p>
            <a:pPr lvl="1"/>
            <a:r>
              <a:rPr lang="en-AU" dirty="0"/>
              <a:t>i.e. not covered by copyright, patent, etc.</a:t>
            </a:r>
          </a:p>
          <a:p>
            <a:r>
              <a:rPr lang="en-AU" dirty="0"/>
              <a:t>Copyright is automatic under international law (the Berne Convention)</a:t>
            </a:r>
          </a:p>
          <a:p>
            <a:pPr lvl="1"/>
            <a:r>
              <a:rPr lang="en-AU" dirty="0"/>
              <a:t>software is not public domain by default</a:t>
            </a:r>
          </a:p>
          <a:p>
            <a:pPr lvl="1"/>
            <a:r>
              <a:rPr lang="en-AU" dirty="0"/>
              <a:t>but authors are allowed to </a:t>
            </a:r>
            <a:r>
              <a:rPr lang="en-AU" dirty="0">
                <a:solidFill>
                  <a:srgbClr val="C00000"/>
                </a:solidFill>
              </a:rPr>
              <a:t>relinquish</a:t>
            </a:r>
            <a:r>
              <a:rPr lang="en-AU" dirty="0"/>
              <a:t> their rights in most jurisdictions</a:t>
            </a:r>
          </a:p>
          <a:p>
            <a:r>
              <a:rPr lang="en-AU" dirty="0"/>
              <a:t>Public domain software was very common before the 1990s</a:t>
            </a:r>
          </a:p>
          <a:p>
            <a:pPr lvl="1"/>
            <a:r>
              <a:rPr lang="en-AU" dirty="0"/>
              <a:t>less so now, since there are more other options available</a:t>
            </a:r>
          </a:p>
          <a:p>
            <a:r>
              <a:rPr lang="en-AU" dirty="0"/>
              <a:t>These days, public domain releases are usually released under the CC0 licence (Creative Commons Zero)</a:t>
            </a:r>
          </a:p>
          <a:p>
            <a:pPr lvl="1"/>
            <a:r>
              <a:rPr lang="en-AU" dirty="0"/>
              <a:t>this </a:t>
            </a:r>
            <a:r>
              <a:rPr lang="en-AU" i="1" dirty="0"/>
              <a:t>is</a:t>
            </a:r>
            <a:r>
              <a:rPr lang="en-AU" dirty="0"/>
              <a:t> a licence, but it waives as many rights as possible</a:t>
            </a:r>
          </a:p>
        </p:txBody>
      </p:sp>
    </p:spTree>
    <p:extLst>
      <p:ext uri="{BB962C8B-B14F-4D97-AF65-F5344CB8AC3E}">
        <p14:creationId xmlns:p14="http://schemas.microsoft.com/office/powerpoint/2010/main" val="26141083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Legal liability</a:t>
            </a:r>
          </a:p>
        </p:txBody>
      </p:sp>
      <p:sp>
        <p:nvSpPr>
          <p:cNvPr id="3" name="Content Placeholder 2"/>
          <p:cNvSpPr>
            <a:spLocks noGrp="1"/>
          </p:cNvSpPr>
          <p:nvPr>
            <p:ph idx="1"/>
          </p:nvPr>
        </p:nvSpPr>
        <p:spPr/>
        <p:txBody>
          <a:bodyPr>
            <a:normAutofit fontScale="85000" lnSpcReduction="20000"/>
          </a:bodyPr>
          <a:lstStyle/>
          <a:p>
            <a:r>
              <a:rPr lang="en-AU" dirty="0"/>
              <a:t>Under Australian law, you can be sued for </a:t>
            </a:r>
            <a:r>
              <a:rPr lang="en-AU" dirty="0">
                <a:solidFill>
                  <a:srgbClr val="C00000"/>
                </a:solidFill>
              </a:rPr>
              <a:t>negligence</a:t>
            </a:r>
            <a:r>
              <a:rPr lang="en-AU" dirty="0"/>
              <a:t> if</a:t>
            </a:r>
          </a:p>
          <a:p>
            <a:pPr lvl="1"/>
            <a:r>
              <a:rPr lang="en-AU" dirty="0"/>
              <a:t>you have a duty of care (i.e. a moral responsibility to look after something)</a:t>
            </a:r>
          </a:p>
          <a:p>
            <a:pPr lvl="1"/>
            <a:r>
              <a:rPr lang="en-AU" dirty="0"/>
              <a:t>you breach that duty</a:t>
            </a:r>
          </a:p>
          <a:p>
            <a:pPr lvl="1"/>
            <a:r>
              <a:rPr lang="en-AU" dirty="0"/>
              <a:t>the person suing you suffers loss or damage as a result</a:t>
            </a:r>
          </a:p>
          <a:p>
            <a:r>
              <a:rPr lang="en-AU" dirty="0"/>
              <a:t>No legal precedent for software engineers having a duty of care to their clients or users… </a:t>
            </a:r>
            <a:r>
              <a:rPr lang="en-AU" dirty="0">
                <a:solidFill>
                  <a:srgbClr val="C00000"/>
                </a:solidFill>
              </a:rPr>
              <a:t>yet</a:t>
            </a:r>
          </a:p>
          <a:p>
            <a:pPr lvl="1"/>
            <a:r>
              <a:rPr lang="en-AU" dirty="0"/>
              <a:t>but this doesn’t mean that one will never arise!</a:t>
            </a:r>
          </a:p>
          <a:p>
            <a:r>
              <a:rPr lang="en-AU" dirty="0"/>
              <a:t>Clients are also covered by Australian Consumer Law (2010)</a:t>
            </a:r>
          </a:p>
          <a:p>
            <a:pPr lvl="1"/>
            <a:r>
              <a:rPr lang="en-AU" dirty="0"/>
              <a:t>this law covers “goods and services”</a:t>
            </a:r>
          </a:p>
          <a:p>
            <a:pPr lvl="1"/>
            <a:r>
              <a:rPr lang="en-AU" dirty="0"/>
              <a:t>“computer software” is explicitly declared to be “goods”, but </a:t>
            </a:r>
            <a:r>
              <a:rPr lang="en-AU" i="1" dirty="0"/>
              <a:t>is not unambiguously defined</a:t>
            </a:r>
            <a:r>
              <a:rPr lang="en-AU" dirty="0"/>
              <a:t>…</a:t>
            </a:r>
          </a:p>
          <a:p>
            <a:r>
              <a:rPr lang="en-AU" dirty="0"/>
              <a:t>ACL says you’re liable if your goods are not of </a:t>
            </a:r>
            <a:r>
              <a:rPr lang="en-AU" dirty="0">
                <a:solidFill>
                  <a:srgbClr val="C00000"/>
                </a:solidFill>
              </a:rPr>
              <a:t>acceptable quality</a:t>
            </a:r>
          </a:p>
          <a:p>
            <a:pPr lvl="1"/>
            <a:r>
              <a:rPr lang="en-AU" dirty="0"/>
              <a:t>doesn’t mean zero defects</a:t>
            </a:r>
          </a:p>
          <a:p>
            <a:pPr lvl="1"/>
            <a:r>
              <a:rPr lang="en-AU" dirty="0"/>
              <a:t>does imply reasonable efforts to ensure quality</a:t>
            </a:r>
          </a:p>
        </p:txBody>
      </p:sp>
    </p:spTree>
    <p:extLst>
      <p:ext uri="{BB962C8B-B14F-4D97-AF65-F5344CB8AC3E}">
        <p14:creationId xmlns:p14="http://schemas.microsoft.com/office/powerpoint/2010/main" val="40870026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 final word about legal issues</a:t>
            </a:r>
          </a:p>
        </p:txBody>
      </p:sp>
      <p:sp>
        <p:nvSpPr>
          <p:cNvPr id="3" name="Content Placeholder 2"/>
          <p:cNvSpPr>
            <a:spLocks noGrp="1"/>
          </p:cNvSpPr>
          <p:nvPr>
            <p:ph idx="1"/>
          </p:nvPr>
        </p:nvSpPr>
        <p:spPr/>
        <p:txBody>
          <a:bodyPr/>
          <a:lstStyle/>
          <a:p>
            <a:pPr marL="0" indent="0">
              <a:buNone/>
            </a:pPr>
            <a:r>
              <a:rPr lang="en-AU" dirty="0"/>
              <a:t>If you are unsure about whether a particular course of action is legal or not, or whether you might be open to a lawsuit,</a:t>
            </a:r>
            <a:br>
              <a:rPr lang="en-AU" dirty="0"/>
            </a:br>
            <a:r>
              <a:rPr lang="en-AU" dirty="0"/>
              <a:t/>
            </a:r>
            <a:br>
              <a:rPr lang="en-AU" dirty="0"/>
            </a:br>
            <a:endParaRPr lang="en-AU" dirty="0"/>
          </a:p>
          <a:p>
            <a:pPr marL="0" indent="0" algn="ctr">
              <a:buNone/>
            </a:pPr>
            <a:r>
              <a:rPr lang="en-AU" sz="8000" b="1" u="sng" dirty="0">
                <a:solidFill>
                  <a:srgbClr val="C00000"/>
                </a:solidFill>
                <a:effectLst>
                  <a:outerShdw blurRad="38100" dist="38100" dir="2700000" algn="tl">
                    <a:srgbClr val="000000">
                      <a:alpha val="43137"/>
                    </a:srgbClr>
                  </a:outerShdw>
                </a:effectLst>
              </a:rPr>
              <a:t>GET LEGAL ADVICE</a:t>
            </a:r>
          </a:p>
          <a:p>
            <a:pPr marL="0" indent="0">
              <a:buNone/>
            </a:pPr>
            <a:endParaRPr lang="en-AU" sz="2400" dirty="0"/>
          </a:p>
          <a:p>
            <a:pPr marL="0" indent="0">
              <a:buNone/>
            </a:pPr>
            <a:r>
              <a:rPr lang="en-AU"/>
              <a:t>from </a:t>
            </a:r>
            <a:r>
              <a:rPr lang="en-AU" dirty="0"/>
              <a:t>a qualified legal practitioner.</a:t>
            </a:r>
          </a:p>
          <a:p>
            <a:endParaRPr lang="en-AU" dirty="0"/>
          </a:p>
        </p:txBody>
      </p:sp>
    </p:spTree>
    <p:extLst>
      <p:ext uri="{BB962C8B-B14F-4D97-AF65-F5344CB8AC3E}">
        <p14:creationId xmlns:p14="http://schemas.microsoft.com/office/powerpoint/2010/main" val="2725392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repeatCount="indefinite" fill="hold" nodeType="clickEffect">
                                  <p:stCondLst>
                                    <p:cond delay="0"/>
                                  </p:stCondLst>
                                  <p:childTnLst>
                                    <p:animEffect transition="out" filter="fade">
                                      <p:cBhvr>
                                        <p:cTn id="6" dur="500" tmFilter="0, 0; .2, .5; .8, .5; 1, 0"/>
                                        <p:tgtEl>
                                          <p:spTgt spid="3">
                                            <p:txEl>
                                              <p:pRg st="1" end="1"/>
                                            </p:txEl>
                                          </p:spTgt>
                                        </p:tgtEl>
                                      </p:cBhvr>
                                    </p:animEffect>
                                    <p:animScale>
                                      <p:cBhvr>
                                        <p:cTn id="7" dur="250" autoRev="1" fill="hold"/>
                                        <p:tgtEl>
                                          <p:spTgt spid="3">
                                            <p:txEl>
                                              <p:pRg st="1" end="1"/>
                                            </p:txEl>
                                          </p:spTgt>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26" presetClass="emph" presetSubtype="0" repeatCount="indefinite" fill="hold" nodeType="clickEffect">
                                  <p:stCondLst>
                                    <p:cond delay="0"/>
                                  </p:stCondLst>
                                  <p:childTnLst>
                                    <p:animEffect transition="out" filter="fade">
                                      <p:cBhvr>
                                        <p:cTn id="11" dur="500" tmFilter="0, 0; .2, .5; .8, .5; 1, 0"/>
                                        <p:tgtEl>
                                          <p:spTgt spid="3">
                                            <p:txEl>
                                              <p:pRg st="3" end="3"/>
                                            </p:txEl>
                                          </p:spTgt>
                                        </p:tgtEl>
                                      </p:cBhvr>
                                    </p:animEffect>
                                    <p:animScale>
                                      <p:cBhvr>
                                        <p:cTn id="12" dur="250" autoRev="1" fill="hold"/>
                                        <p:tgtEl>
                                          <p:spTgt spid="3">
                                            <p:txEl>
                                              <p:pRg st="3" end="3"/>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Summary</a:t>
            </a:r>
          </a:p>
        </p:txBody>
      </p:sp>
      <p:sp>
        <p:nvSpPr>
          <p:cNvPr id="3" name="Content Placeholder 2"/>
          <p:cNvSpPr>
            <a:spLocks noGrp="1"/>
          </p:cNvSpPr>
          <p:nvPr>
            <p:ph idx="1"/>
          </p:nvPr>
        </p:nvSpPr>
        <p:spPr/>
        <p:txBody>
          <a:bodyPr/>
          <a:lstStyle/>
          <a:p>
            <a:r>
              <a:rPr lang="en-AU" dirty="0"/>
              <a:t>Ethics in software engineering</a:t>
            </a:r>
          </a:p>
          <a:p>
            <a:r>
              <a:rPr lang="en-AU" dirty="0"/>
              <a:t>Legal aspects of software engineering</a:t>
            </a:r>
          </a:p>
        </p:txBody>
      </p:sp>
    </p:spTree>
    <p:extLst>
      <p:ext uri="{BB962C8B-B14F-4D97-AF65-F5344CB8AC3E}">
        <p14:creationId xmlns:p14="http://schemas.microsoft.com/office/powerpoint/2010/main" val="837542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Ethics for software engineers</a:t>
            </a:r>
          </a:p>
        </p:txBody>
      </p:sp>
      <p:sp>
        <p:nvSpPr>
          <p:cNvPr id="5" name="Content Placeholder 4"/>
          <p:cNvSpPr>
            <a:spLocks noGrp="1"/>
          </p:cNvSpPr>
          <p:nvPr>
            <p:ph idx="1"/>
          </p:nvPr>
        </p:nvSpPr>
        <p:spPr>
          <a:xfrm>
            <a:off x="838200" y="4994031"/>
            <a:ext cx="10515600" cy="1182932"/>
          </a:xfrm>
        </p:spPr>
        <p:txBody>
          <a:bodyPr/>
          <a:lstStyle/>
          <a:p>
            <a:pPr marL="0" indent="0">
              <a:buNone/>
            </a:pPr>
            <a:r>
              <a:rPr lang="en-AU" dirty="0"/>
              <a:t>As software professionals, we need to make sure that our conduct and the software we produce are not only </a:t>
            </a:r>
            <a:r>
              <a:rPr lang="en-AU" i="1" dirty="0"/>
              <a:t>correct</a:t>
            </a:r>
            <a:r>
              <a:rPr lang="en-AU" dirty="0"/>
              <a:t> but </a:t>
            </a:r>
            <a:r>
              <a:rPr lang="en-AU" i="1" dirty="0"/>
              <a:t>ethically sound.</a:t>
            </a:r>
            <a:endParaRPr lang="en-AU" dirty="0"/>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769576" y="1457012"/>
            <a:ext cx="6166889" cy="3386650"/>
          </a:xfrm>
          <a:prstGeom prst="rect">
            <a:avLst/>
          </a:prstGeom>
        </p:spPr>
      </p:pic>
    </p:spTree>
    <p:extLst>
      <p:ext uri="{BB962C8B-B14F-4D97-AF65-F5344CB8AC3E}">
        <p14:creationId xmlns:p14="http://schemas.microsoft.com/office/powerpoint/2010/main" val="31680870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Next lecture</a:t>
            </a:r>
          </a:p>
        </p:txBody>
      </p:sp>
      <p:sp>
        <p:nvSpPr>
          <p:cNvPr id="3" name="Content Placeholder 2"/>
          <p:cNvSpPr>
            <a:spLocks noGrp="1"/>
          </p:cNvSpPr>
          <p:nvPr>
            <p:ph idx="1"/>
          </p:nvPr>
        </p:nvSpPr>
        <p:spPr/>
        <p:txBody>
          <a:bodyPr/>
          <a:lstStyle/>
          <a:p>
            <a:r>
              <a:rPr lang="en-AU" dirty="0"/>
              <a:t>The limits </a:t>
            </a:r>
            <a:r>
              <a:rPr lang="en-AU"/>
              <a:t>of Agile</a:t>
            </a:r>
            <a:endParaRPr lang="en-AU" dirty="0"/>
          </a:p>
        </p:txBody>
      </p:sp>
    </p:spTree>
    <p:extLst>
      <p:ext uri="{BB962C8B-B14F-4D97-AF65-F5344CB8AC3E}">
        <p14:creationId xmlns:p14="http://schemas.microsoft.com/office/powerpoint/2010/main" val="1688544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Morality</a:t>
            </a:r>
          </a:p>
        </p:txBody>
      </p:sp>
      <p:sp>
        <p:nvSpPr>
          <p:cNvPr id="3" name="Content Placeholder 2"/>
          <p:cNvSpPr>
            <a:spLocks noGrp="1"/>
          </p:cNvSpPr>
          <p:nvPr>
            <p:ph idx="1"/>
          </p:nvPr>
        </p:nvSpPr>
        <p:spPr/>
        <p:txBody>
          <a:bodyPr>
            <a:normAutofit fontScale="92500" lnSpcReduction="10000"/>
          </a:bodyPr>
          <a:lstStyle/>
          <a:p>
            <a:r>
              <a:rPr lang="en-AU" dirty="0"/>
              <a:t>Most of us probably know what morality is, but let’s define our terms to be absolutely sure we understand them</a:t>
            </a:r>
          </a:p>
          <a:p>
            <a:r>
              <a:rPr lang="en-AU" dirty="0"/>
              <a:t>Dictionary definition: </a:t>
            </a:r>
            <a:br>
              <a:rPr lang="en-AU" dirty="0"/>
            </a:br>
            <a:r>
              <a:rPr lang="en-AU" dirty="0"/>
              <a:t/>
            </a:r>
            <a:br>
              <a:rPr lang="en-AU" dirty="0"/>
            </a:br>
            <a:r>
              <a:rPr lang="en-AU" dirty="0"/>
              <a:t/>
            </a:r>
            <a:br>
              <a:rPr lang="en-AU" dirty="0"/>
            </a:br>
            <a:r>
              <a:rPr lang="en-AU" dirty="0"/>
              <a:t/>
            </a:r>
            <a:br>
              <a:rPr lang="en-AU" dirty="0"/>
            </a:br>
            <a:endParaRPr lang="en-AU" dirty="0"/>
          </a:p>
          <a:p>
            <a:pPr marL="0" indent="0">
              <a:buNone/>
            </a:pPr>
            <a:endParaRPr lang="en-AU" dirty="0"/>
          </a:p>
          <a:p>
            <a:r>
              <a:rPr lang="en-AU" dirty="0"/>
              <a:t>Usually, moral principles refer to a </a:t>
            </a:r>
            <a:r>
              <a:rPr lang="en-AU" i="1" dirty="0"/>
              <a:t>society’s</a:t>
            </a:r>
            <a:r>
              <a:rPr lang="en-AU" dirty="0"/>
              <a:t> rules of conduct</a:t>
            </a:r>
          </a:p>
          <a:p>
            <a:pPr lvl="1"/>
            <a:r>
              <a:rPr lang="en-AU" dirty="0"/>
              <a:t>what should people do in various different situations?</a:t>
            </a:r>
          </a:p>
          <a:p>
            <a:pPr lvl="1"/>
            <a:r>
              <a:rPr lang="en-AU" dirty="0"/>
              <a:t>which behaviours are right and which are wrong?</a:t>
            </a:r>
            <a:br>
              <a:rPr lang="en-AU" dirty="0"/>
            </a:br>
            <a:endParaRPr lang="en-AU" dirty="0"/>
          </a:p>
        </p:txBody>
      </p:sp>
      <p:sp>
        <p:nvSpPr>
          <p:cNvPr id="7" name="Rectangle 2"/>
          <p:cNvSpPr>
            <a:spLocks noChangeArrowheads="1"/>
          </p:cNvSpPr>
          <p:nvPr/>
        </p:nvSpPr>
        <p:spPr bwMode="auto">
          <a:xfrm>
            <a:off x="838200" y="3787894"/>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 name="Rectangle 7"/>
          <p:cNvSpPr/>
          <p:nvPr/>
        </p:nvSpPr>
        <p:spPr>
          <a:xfrm>
            <a:off x="1256045" y="3187729"/>
            <a:ext cx="9365064" cy="1200329"/>
          </a:xfrm>
          <a:prstGeom prst="rect">
            <a:avLst/>
          </a:prstGeom>
          <a:solidFill>
            <a:schemeClr val="accent2">
              <a:lumMod val="60000"/>
              <a:lumOff val="40000"/>
            </a:schemeClr>
          </a:solidFill>
        </p:spPr>
        <p:txBody>
          <a:bodyPr wrap="square">
            <a:spAutoFit/>
          </a:bodyPr>
          <a:lstStyle/>
          <a:p>
            <a:r>
              <a:rPr lang="en-US" altLang="en-US" b="1" dirty="0">
                <a:latin typeface="Times New Roman" panose="02020603050405020304" pitchFamily="18" charset="0"/>
                <a:cs typeface="Times New Roman" panose="02020603050405020304" pitchFamily="18" charset="0"/>
              </a:rPr>
              <a:t>Principles concerning the distinction between right and wrong or good and bad </a:t>
            </a:r>
            <a:r>
              <a:rPr lang="en-US" altLang="en-US" b="1" dirty="0" err="1">
                <a:latin typeface="Times New Roman" panose="02020603050405020304" pitchFamily="18" charset="0"/>
                <a:cs typeface="Times New Roman" panose="02020603050405020304" pitchFamily="18" charset="0"/>
              </a:rPr>
              <a:t>behaviour</a:t>
            </a:r>
            <a:r>
              <a:rPr lang="en-US" altLang="en-US" b="1" dirty="0">
                <a:latin typeface="Times New Roman" panose="02020603050405020304" pitchFamily="18" charset="0"/>
                <a:cs typeface="Times New Roman" panose="02020603050405020304" pitchFamily="18" charset="0"/>
              </a:rPr>
              <a:t>.</a:t>
            </a:r>
            <a:endParaRPr lang="en-US" altLang="en-US" sz="1050" b="1" dirty="0">
              <a:latin typeface="Times New Roman" panose="02020603050405020304" pitchFamily="18" charset="0"/>
              <a:cs typeface="Times New Roman" panose="02020603050405020304" pitchFamily="18" charset="0"/>
            </a:endParaRPr>
          </a:p>
          <a:p>
            <a:pPr lvl="0" eaLnBrk="0" fontAlgn="base" hangingPunct="0">
              <a:spcBef>
                <a:spcPct val="0"/>
              </a:spcBef>
              <a:spcAft>
                <a:spcPct val="0"/>
              </a:spcAft>
            </a:pPr>
            <a:r>
              <a:rPr lang="en-US" altLang="en-US" i="1" dirty="0">
                <a:latin typeface="Times New Roman" panose="02020603050405020304" pitchFamily="18" charset="0"/>
                <a:cs typeface="Times New Roman" panose="02020603050405020304" pitchFamily="18" charset="0"/>
              </a:rPr>
              <a:t>‘the matter boiled down to simple morality: innocent prisoners ought to be freed’</a:t>
            </a:r>
            <a:br>
              <a:rPr lang="en-US" altLang="en-US" i="1" dirty="0">
                <a:latin typeface="Times New Roman" panose="02020603050405020304" pitchFamily="18" charset="0"/>
                <a:cs typeface="Times New Roman" panose="02020603050405020304" pitchFamily="18" charset="0"/>
              </a:rPr>
            </a:br>
            <a:endParaRPr lang="en-US" altLang="en-US" i="1" dirty="0">
              <a:latin typeface="Times New Roman" panose="02020603050405020304" pitchFamily="18" charset="0"/>
              <a:cs typeface="Times New Roman" panose="02020603050405020304" pitchFamily="18" charset="0"/>
            </a:endParaRPr>
          </a:p>
          <a:p>
            <a:pPr lvl="0" algn="r" eaLnBrk="0" fontAlgn="base" hangingPunct="0">
              <a:spcBef>
                <a:spcPct val="0"/>
              </a:spcBef>
              <a:spcAft>
                <a:spcPct val="0"/>
              </a:spcAft>
            </a:pPr>
            <a:r>
              <a:rPr lang="en-US" altLang="en-US" i="1" dirty="0">
                <a:latin typeface="Times New Roman" panose="02020603050405020304" pitchFamily="18" charset="0"/>
                <a:cs typeface="Times New Roman" panose="02020603050405020304" pitchFamily="18" charset="0"/>
              </a:rPr>
              <a:t>(Oxford English Dictionary)</a:t>
            </a:r>
            <a:endParaRPr lang="en-US"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35206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Ethics</a:t>
            </a:r>
          </a:p>
        </p:txBody>
      </p:sp>
      <p:sp>
        <p:nvSpPr>
          <p:cNvPr id="3" name="Content Placeholder 2"/>
          <p:cNvSpPr>
            <a:spLocks noGrp="1"/>
          </p:cNvSpPr>
          <p:nvPr>
            <p:ph idx="1"/>
          </p:nvPr>
        </p:nvSpPr>
        <p:spPr/>
        <p:txBody>
          <a:bodyPr/>
          <a:lstStyle/>
          <a:p>
            <a:r>
              <a:rPr lang="en-AU" dirty="0"/>
              <a:t>The word ethics has two possible meanings:</a:t>
            </a:r>
          </a:p>
          <a:p>
            <a:pPr lvl="1"/>
            <a:r>
              <a:rPr lang="en-AU" dirty="0"/>
              <a:t>the </a:t>
            </a:r>
            <a:r>
              <a:rPr lang="en-AU" dirty="0">
                <a:solidFill>
                  <a:srgbClr val="C00000"/>
                </a:solidFill>
              </a:rPr>
              <a:t>moral principles </a:t>
            </a:r>
            <a:r>
              <a:rPr lang="en-AU" dirty="0"/>
              <a:t>that govern a person’s behaviour, or the conducting of an activity</a:t>
            </a:r>
          </a:p>
          <a:p>
            <a:pPr lvl="1"/>
            <a:r>
              <a:rPr lang="en-AU" dirty="0"/>
              <a:t>the </a:t>
            </a:r>
            <a:r>
              <a:rPr lang="en-AU" dirty="0">
                <a:solidFill>
                  <a:srgbClr val="C00000"/>
                </a:solidFill>
              </a:rPr>
              <a:t>branch of philosophy</a:t>
            </a:r>
            <a:r>
              <a:rPr lang="en-AU" dirty="0"/>
              <a:t> dealing with moral principles</a:t>
            </a:r>
          </a:p>
          <a:p>
            <a:r>
              <a:rPr lang="en-AU" dirty="0"/>
              <a:t>We are concerned with the first of these definitions</a:t>
            </a:r>
          </a:p>
          <a:p>
            <a:pPr lvl="1"/>
            <a:r>
              <a:rPr lang="en-AU" dirty="0"/>
              <a:t>specifically, we’re concerned with the principles that govern how you should behave as a software engineer (or other software professional)</a:t>
            </a:r>
          </a:p>
        </p:txBody>
      </p:sp>
    </p:spTree>
    <p:extLst>
      <p:ext uri="{BB962C8B-B14F-4D97-AF65-F5344CB8AC3E}">
        <p14:creationId xmlns:p14="http://schemas.microsoft.com/office/powerpoint/2010/main" val="39725798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Morality, ethics, and the law</a:t>
            </a:r>
          </a:p>
        </p:txBody>
      </p:sp>
      <p:sp>
        <p:nvSpPr>
          <p:cNvPr id="3" name="Content Placeholder 2"/>
          <p:cNvSpPr>
            <a:spLocks noGrp="1"/>
          </p:cNvSpPr>
          <p:nvPr>
            <p:ph idx="1"/>
          </p:nvPr>
        </p:nvSpPr>
        <p:spPr>
          <a:xfrm>
            <a:off x="692331" y="1825625"/>
            <a:ext cx="7354389" cy="4351338"/>
          </a:xfrm>
        </p:spPr>
        <p:txBody>
          <a:bodyPr>
            <a:normAutofit fontScale="92500" lnSpcReduction="10000"/>
          </a:bodyPr>
          <a:lstStyle/>
          <a:p>
            <a:r>
              <a:rPr lang="en-AU" dirty="0"/>
              <a:t>Don’t assume that ethical behaviour is the same as moral or legal behaviour</a:t>
            </a:r>
          </a:p>
          <a:p>
            <a:r>
              <a:rPr lang="en-AU" dirty="0"/>
              <a:t>There are things that are legal but immoral</a:t>
            </a:r>
          </a:p>
          <a:p>
            <a:pPr lvl="1"/>
            <a:r>
              <a:rPr lang="en-AU" dirty="0"/>
              <a:t>lying is legal (unless you’re under oath)</a:t>
            </a:r>
          </a:p>
          <a:p>
            <a:pPr lvl="1"/>
            <a:r>
              <a:rPr lang="en-AU" dirty="0"/>
              <a:t>lying to your spouse is usually immoral but not unethical </a:t>
            </a:r>
          </a:p>
          <a:p>
            <a:pPr lvl="1"/>
            <a:r>
              <a:rPr lang="en-AU" dirty="0"/>
              <a:t>lying to your clients is immoral </a:t>
            </a:r>
            <a:r>
              <a:rPr lang="en-AU" i="1" dirty="0"/>
              <a:t>and</a:t>
            </a:r>
            <a:r>
              <a:rPr lang="en-AU" dirty="0"/>
              <a:t> unethical</a:t>
            </a:r>
          </a:p>
          <a:p>
            <a:r>
              <a:rPr lang="en-AU" dirty="0"/>
              <a:t>There may be things you can do that are illegal but not unethical or immoral</a:t>
            </a:r>
          </a:p>
          <a:p>
            <a:pPr lvl="1"/>
            <a:r>
              <a:rPr lang="en-AU" dirty="0"/>
              <a:t>it’s </a:t>
            </a:r>
            <a:r>
              <a:rPr lang="en-AU" i="1" dirty="0"/>
              <a:t>illegal</a:t>
            </a:r>
            <a:r>
              <a:rPr lang="en-AU" dirty="0"/>
              <a:t> in Australia to pass a stop sign without stopping, even if it’s safe</a:t>
            </a:r>
          </a:p>
          <a:p>
            <a:pPr lvl="1"/>
            <a:r>
              <a:rPr lang="en-AU" dirty="0"/>
              <a:t>for most people, it’s </a:t>
            </a:r>
            <a:r>
              <a:rPr lang="en-AU" i="1" dirty="0"/>
              <a:t>morally</a:t>
            </a:r>
            <a:r>
              <a:rPr lang="en-AU" dirty="0"/>
              <a:t> okay</a:t>
            </a:r>
          </a:p>
          <a:p>
            <a:pPr lvl="1"/>
            <a:r>
              <a:rPr lang="en-AU" dirty="0"/>
              <a:t>it’s only </a:t>
            </a:r>
            <a:r>
              <a:rPr lang="en-AU" i="1" dirty="0"/>
              <a:t>unethical</a:t>
            </a:r>
            <a:r>
              <a:rPr lang="en-AU" dirty="0"/>
              <a:t> if you’re a professional driver</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222063" y="1825625"/>
            <a:ext cx="3131737" cy="2348803"/>
          </a:xfrm>
          <a:prstGeom prst="rect">
            <a:avLst/>
          </a:prstGeom>
        </p:spPr>
      </p:pic>
    </p:spTree>
    <p:extLst>
      <p:ext uri="{BB962C8B-B14F-4D97-AF65-F5344CB8AC3E}">
        <p14:creationId xmlns:p14="http://schemas.microsoft.com/office/powerpoint/2010/main" val="646861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Software Engineering Code of Ethics</a:t>
            </a:r>
          </a:p>
        </p:txBody>
      </p:sp>
      <p:sp>
        <p:nvSpPr>
          <p:cNvPr id="3" name="Content Placeholder 2"/>
          <p:cNvSpPr>
            <a:spLocks noGrp="1"/>
          </p:cNvSpPr>
          <p:nvPr>
            <p:ph idx="1"/>
          </p:nvPr>
        </p:nvSpPr>
        <p:spPr/>
        <p:txBody>
          <a:bodyPr>
            <a:normAutofit/>
          </a:bodyPr>
          <a:lstStyle/>
          <a:p>
            <a:r>
              <a:rPr lang="en-AU" dirty="0"/>
              <a:t>The Association for Computing Machinery and the IEEE Computer Society jointly developed a Software Engineering Code of Ethics</a:t>
            </a:r>
          </a:p>
          <a:p>
            <a:pPr lvl="1"/>
            <a:r>
              <a:rPr lang="en-AU" dirty="0"/>
              <a:t>recommended as a standard for professional practice</a:t>
            </a:r>
          </a:p>
          <a:p>
            <a:pPr lvl="1"/>
            <a:r>
              <a:rPr lang="en-AU" dirty="0"/>
              <a:t>also recommended as a standard for teaching software engineering</a:t>
            </a:r>
          </a:p>
          <a:p>
            <a:r>
              <a:rPr lang="en-AU" dirty="0"/>
              <a:t>Available in “short version” and “full version”</a:t>
            </a:r>
          </a:p>
          <a:p>
            <a:pPr lvl="1"/>
            <a:r>
              <a:rPr lang="en-AU" dirty="0"/>
              <a:t>you’re expected to comply with all of it though</a:t>
            </a:r>
          </a:p>
          <a:p>
            <a:r>
              <a:rPr lang="en-AU" dirty="0"/>
              <a:t>Not legally enforceable</a:t>
            </a:r>
          </a:p>
          <a:p>
            <a:pPr lvl="1"/>
            <a:r>
              <a:rPr lang="en-AU" dirty="0"/>
              <a:t>but if you breach it, you’re probably doing something unethical</a:t>
            </a:r>
          </a:p>
          <a:p>
            <a:r>
              <a:rPr lang="en-AU" dirty="0"/>
              <a:t>Contains eight principles, listed in decreasing order of importance</a:t>
            </a:r>
          </a:p>
        </p:txBody>
      </p:sp>
    </p:spTree>
    <p:extLst>
      <p:ext uri="{BB962C8B-B14F-4D97-AF65-F5344CB8AC3E}">
        <p14:creationId xmlns:p14="http://schemas.microsoft.com/office/powerpoint/2010/main" val="4195433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public</a:t>
            </a:r>
          </a:p>
        </p:txBody>
      </p:sp>
      <p:sp>
        <p:nvSpPr>
          <p:cNvPr id="3" name="Content Placeholder 2"/>
          <p:cNvSpPr>
            <a:spLocks noGrp="1"/>
          </p:cNvSpPr>
          <p:nvPr>
            <p:ph idx="1"/>
          </p:nvPr>
        </p:nvSpPr>
        <p:spPr>
          <a:xfrm>
            <a:off x="838200" y="1825625"/>
            <a:ext cx="5867898" cy="4351338"/>
          </a:xfrm>
        </p:spPr>
        <p:txBody>
          <a:bodyPr/>
          <a:lstStyle/>
          <a:p>
            <a:pPr marL="0" indent="0">
              <a:buNone/>
            </a:pPr>
            <a:r>
              <a:rPr lang="en-AU" dirty="0"/>
              <a:t>“Software engineers shall act </a:t>
            </a:r>
            <a:r>
              <a:rPr lang="en-AU" dirty="0">
                <a:solidFill>
                  <a:srgbClr val="C00000"/>
                </a:solidFill>
              </a:rPr>
              <a:t>consistently with the public interest</a:t>
            </a:r>
            <a:r>
              <a:rPr lang="en-AU" dirty="0"/>
              <a:t>.”</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06098" y="1825625"/>
            <a:ext cx="4647702" cy="2995589"/>
          </a:xfrm>
          <a:prstGeom prst="rect">
            <a:avLst/>
          </a:prstGeom>
        </p:spPr>
      </p:pic>
    </p:spTree>
    <p:extLst>
      <p:ext uri="{BB962C8B-B14F-4D97-AF65-F5344CB8AC3E}">
        <p14:creationId xmlns:p14="http://schemas.microsoft.com/office/powerpoint/2010/main" val="3536571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Client and employer</a:t>
            </a:r>
          </a:p>
        </p:txBody>
      </p:sp>
      <p:sp>
        <p:nvSpPr>
          <p:cNvPr id="3" name="Content Placeholder 2"/>
          <p:cNvSpPr>
            <a:spLocks noGrp="1"/>
          </p:cNvSpPr>
          <p:nvPr>
            <p:ph idx="1"/>
          </p:nvPr>
        </p:nvSpPr>
        <p:spPr>
          <a:xfrm>
            <a:off x="838201" y="1825625"/>
            <a:ext cx="5673132" cy="4351338"/>
          </a:xfrm>
        </p:spPr>
        <p:txBody>
          <a:bodyPr/>
          <a:lstStyle/>
          <a:p>
            <a:pPr marL="0" indent="0">
              <a:buNone/>
            </a:pPr>
            <a:r>
              <a:rPr lang="en-AU" dirty="0"/>
              <a:t>“</a:t>
            </a:r>
            <a:r>
              <a:rPr lang="en-US" dirty="0"/>
              <a:t>Software engineers shall act in a manner that is </a:t>
            </a:r>
            <a:r>
              <a:rPr lang="en-US" dirty="0">
                <a:solidFill>
                  <a:srgbClr val="C00000"/>
                </a:solidFill>
              </a:rPr>
              <a:t>in the best interests of their client and employer</a:t>
            </a:r>
            <a:r>
              <a:rPr lang="en-US" dirty="0"/>
              <a:t> consistent with the public interest.”</a:t>
            </a:r>
            <a:endParaRPr lang="en-AU"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128467" y="1690688"/>
            <a:ext cx="4225333" cy="3169000"/>
          </a:xfrm>
          <a:prstGeom prst="rect">
            <a:avLst/>
          </a:prstGeom>
        </p:spPr>
      </p:pic>
    </p:spTree>
    <p:extLst>
      <p:ext uri="{BB962C8B-B14F-4D97-AF65-F5344CB8AC3E}">
        <p14:creationId xmlns:p14="http://schemas.microsoft.com/office/powerpoint/2010/main" val="907506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4039</Words>
  <Application>Microsoft Office PowerPoint</Application>
  <PresentationFormat>Widescreen</PresentationFormat>
  <Paragraphs>303</Paragraphs>
  <Slides>30</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Calibri Light</vt:lpstr>
      <vt:lpstr>Times New Roman</vt:lpstr>
      <vt:lpstr>Wingdings</vt:lpstr>
      <vt:lpstr>Office Theme</vt:lpstr>
      <vt:lpstr>L11 – Ethics</vt:lpstr>
      <vt:lpstr>In this lecture…</vt:lpstr>
      <vt:lpstr>Ethics for software engineers</vt:lpstr>
      <vt:lpstr>Morality</vt:lpstr>
      <vt:lpstr>Ethics</vt:lpstr>
      <vt:lpstr>Morality, ethics, and the law</vt:lpstr>
      <vt:lpstr>The Software Engineering Code of Ethics</vt:lpstr>
      <vt:lpstr>The public</vt:lpstr>
      <vt:lpstr>Client and employer</vt:lpstr>
      <vt:lpstr>The product</vt:lpstr>
      <vt:lpstr>Judgment</vt:lpstr>
      <vt:lpstr>Management</vt:lpstr>
      <vt:lpstr>The profession</vt:lpstr>
      <vt:lpstr>Colleagues</vt:lpstr>
      <vt:lpstr>Yourself</vt:lpstr>
      <vt:lpstr>Ethics in your software projects</vt:lpstr>
      <vt:lpstr>Ethics audits</vt:lpstr>
      <vt:lpstr>Legal issues</vt:lpstr>
      <vt:lpstr>Property and intellectual property</vt:lpstr>
      <vt:lpstr>Copyright</vt:lpstr>
      <vt:lpstr>Copyright and reverse-engineering</vt:lpstr>
      <vt:lpstr>Software patents</vt:lpstr>
      <vt:lpstr>Trade secrets, confidentiality, and NDAs</vt:lpstr>
      <vt:lpstr>Software licensing</vt:lpstr>
      <vt:lpstr>Open source software</vt:lpstr>
      <vt:lpstr>Public domain software</vt:lpstr>
      <vt:lpstr>Legal liability</vt:lpstr>
      <vt:lpstr>A final word about legal issues</vt:lpstr>
      <vt:lpstr>Summary</vt:lpstr>
      <vt:lpstr>Next lecture</vt:lpstr>
    </vt:vector>
  </TitlesOfParts>
  <Company>Monash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LXX – Slide title</dc:title>
  <dc:creator>Robyn McNamara</dc:creator>
  <cp:lastModifiedBy>Robyn McNamara</cp:lastModifiedBy>
  <cp:revision>7</cp:revision>
  <dcterms:created xsi:type="dcterms:W3CDTF">2017-07-12T08:22:15Z</dcterms:created>
  <dcterms:modified xsi:type="dcterms:W3CDTF">2020-10-18T08:24:17Z</dcterms:modified>
</cp:coreProperties>
</file>

<file path=docProps/thumbnail.jpeg>
</file>